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1" d="100"/>
          <a:sy n="91" d="100"/>
        </p:scale>
        <p:origin x="-126" y="-11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923F103-BC34-4FE4-A40E-EDDEECFDA5D0}" type="datetimeFigureOut">
              <a:rPr lang="en-US" dirty="0"/>
              <a:pPr/>
              <a:t>6/1/2016</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r>
              <a:rPr lang="en-US" dirty="0"/>
              <a:t>
              </a:t>
            </a: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23A1CC3-2375-41D4-9E03-427CAF2A4C1A}" type="datetimeFigureOut">
              <a:rPr lang="en-US" dirty="0"/>
              <a:pPr/>
              <a:t>6/1/2016</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AFF16868-8199-4C2C-A5B1-63AEE139F88E}" type="datetimeFigureOut">
              <a:rPr lang="en-US" dirty="0"/>
              <a:pPr/>
              <a:t>6/1/2016</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AAD9FF7F-6988-44CC-821B-644E70CD2F73}" type="datetimeFigureOut">
              <a:rPr lang="en-US" dirty="0"/>
              <a:pPr/>
              <a:t>6/1/2016</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C12C299-16B2-4475-990D-751901EACC14}" type="datetimeFigureOut">
              <a:rPr lang="en-US" dirty="0"/>
              <a:pPr/>
              <a:t>6/1/2016</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dirty="0"/>
              <a:pPr/>
              <a:t>6/1/2016</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dirty="0"/>
              <a:pPr/>
              <a:t>6/1/2016</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3086D93-FCAC-47E0-A2EE-787E62CA814C}" type="datetimeFigureOut">
              <a:rPr lang="en-US" dirty="0"/>
              <a:pPr/>
              <a:t>6/1/2016</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DA879A6-0FD0-4734-A311-86BFCA472E6E}" type="datetimeFigureOut">
              <a:rPr lang="en-US" dirty="0"/>
              <a:pPr/>
              <a:t>6/1/2016</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dirty="0"/>
              <a:pPr/>
              <a:t>6/1/2016</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34E6425-0181-43F2-84FC-787E803FD2F8}" type="datetimeFigureOut">
              <a:rPr lang="en-US" dirty="0"/>
              <a:pPr/>
              <a:t>6/1/2016</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dirty="0"/>
              <a:pPr/>
              <a:t>6/1/2016</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dirty="0"/>
              <a:pPr/>
              <a:t>6/1/2016</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dirty="0"/>
              <a:pPr/>
              <a:t>6/1/2016</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dirty="0"/>
              <a:pPr/>
              <a:t>6/1/2016</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76E86A4C-8E40-4F87-A4F0-01A0687C5742}" type="datetimeFigureOut">
              <a:rPr lang="en-US" dirty="0"/>
              <a:pPr/>
              <a:t>6/1/2016</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35E72C73-2D91-4E12-BA25-F0AA0C03599B}" type="datetimeFigureOut">
              <a:rPr lang="en-US" dirty="0"/>
              <a:pPr/>
              <a:t>6/1/2016</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BE451C3-0FF4-47C4-B829-773ADF60F88C}" type="datetimeFigureOut">
              <a:rPr lang="en-US" dirty="0"/>
              <a:pPr/>
              <a:t>6/1/2016</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r>
              <a:rPr lang="en-US" dirty="0"/>
              <a:t>
              </a:t>
            </a:r>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72"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The revised EU Reception Conditions Directive</a:t>
            </a:r>
          </a:p>
        </p:txBody>
      </p:sp>
      <p:sp>
        <p:nvSpPr>
          <p:cNvPr id="3" name="Subtitle 2"/>
          <p:cNvSpPr>
            <a:spLocks noGrp="1"/>
          </p:cNvSpPr>
          <p:nvPr>
            <p:ph type="subTitle" idx="1"/>
          </p:nvPr>
        </p:nvSpPr>
        <p:spPr/>
        <p:txBody>
          <a:bodyPr/>
          <a:lstStyle/>
          <a:p>
            <a:r>
              <a:rPr lang="en-GB" b="1" dirty="0"/>
              <a:t>What kind of reception conditions should be made available for asylum seekers?</a:t>
            </a:r>
            <a:endParaRPr lang="en-GB" dirty="0"/>
          </a:p>
        </p:txBody>
      </p:sp>
    </p:spTree>
    <p:extLst>
      <p:ext uri="{BB962C8B-B14F-4D97-AF65-F5344CB8AC3E}">
        <p14:creationId xmlns:p14="http://schemas.microsoft.com/office/powerpoint/2010/main" xmlns="" val="16099622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Exercise</a:t>
            </a:r>
          </a:p>
        </p:txBody>
      </p:sp>
      <p:sp>
        <p:nvSpPr>
          <p:cNvPr id="3" name="Content Placeholder 2"/>
          <p:cNvSpPr>
            <a:spLocks noGrp="1"/>
          </p:cNvSpPr>
          <p:nvPr>
            <p:ph idx="1"/>
          </p:nvPr>
        </p:nvSpPr>
        <p:spPr/>
        <p:txBody>
          <a:bodyPr>
            <a:normAutofit/>
          </a:bodyPr>
          <a:lstStyle/>
          <a:p>
            <a:pPr marL="0" indent="0">
              <a:buNone/>
            </a:pPr>
            <a:r>
              <a:rPr lang="en-GB" sz="2400" dirty="0"/>
              <a:t>Design an advocacy strategy for lobbying your government to improve reception conditions for asylum seekers in your country. </a:t>
            </a:r>
          </a:p>
        </p:txBody>
      </p:sp>
    </p:spTree>
    <p:extLst>
      <p:ext uri="{BB962C8B-B14F-4D97-AF65-F5344CB8AC3E}">
        <p14:creationId xmlns:p14="http://schemas.microsoft.com/office/powerpoint/2010/main" xmlns="" val="38380818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What’s new?</a:t>
            </a:r>
          </a:p>
        </p:txBody>
      </p:sp>
      <p:sp>
        <p:nvSpPr>
          <p:cNvPr id="3" name="Content Placeholder 2"/>
          <p:cNvSpPr>
            <a:spLocks noGrp="1"/>
          </p:cNvSpPr>
          <p:nvPr>
            <p:ph idx="1"/>
          </p:nvPr>
        </p:nvSpPr>
        <p:spPr/>
        <p:txBody>
          <a:bodyPr>
            <a:normAutofit/>
          </a:bodyPr>
          <a:lstStyle/>
          <a:p>
            <a:r>
              <a:rPr lang="en-GB" sz="2400" dirty="0"/>
              <a:t>Asylum seekers should be ensured humane material reception conditions and full respect of their fundamental rights.</a:t>
            </a:r>
          </a:p>
          <a:p>
            <a:r>
              <a:rPr lang="en-GB" sz="2400" dirty="0"/>
              <a:t>Detention to be applied as a measure of last resort.</a:t>
            </a:r>
          </a:p>
        </p:txBody>
      </p:sp>
    </p:spTree>
    <p:extLst>
      <p:ext uri="{BB962C8B-B14F-4D97-AF65-F5344CB8AC3E}">
        <p14:creationId xmlns:p14="http://schemas.microsoft.com/office/powerpoint/2010/main" xmlns="" val="381284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Provisions relating to FGM</a:t>
            </a:r>
          </a:p>
        </p:txBody>
      </p:sp>
      <p:sp>
        <p:nvSpPr>
          <p:cNvPr id="3" name="Content Placeholder 2"/>
          <p:cNvSpPr>
            <a:spLocks noGrp="1"/>
          </p:cNvSpPr>
          <p:nvPr>
            <p:ph idx="1"/>
          </p:nvPr>
        </p:nvSpPr>
        <p:spPr/>
        <p:txBody>
          <a:bodyPr>
            <a:normAutofit/>
          </a:bodyPr>
          <a:lstStyle/>
          <a:p>
            <a:pPr marL="0" indent="0">
              <a:buNone/>
            </a:pPr>
            <a:r>
              <a:rPr lang="en-GB" sz="2000" dirty="0"/>
              <a:t>Introduction of gender-specific </a:t>
            </a:r>
            <a:r>
              <a:rPr lang="en-GB" sz="2000"/>
              <a:t>reception conditions.</a:t>
            </a:r>
            <a:endParaRPr lang="en-GB" sz="2000" dirty="0"/>
          </a:p>
          <a:p>
            <a:r>
              <a:rPr lang="en-GB" sz="2000" dirty="0"/>
              <a:t>The special needs of all vulnerable female applicants should be identified in a timely manner.</a:t>
            </a:r>
          </a:p>
          <a:p>
            <a:r>
              <a:rPr lang="en-GB" sz="2000" dirty="0"/>
              <a:t>Victims of serious acts of violence should have access to rehabilitation services to obtain psychological and medical support.</a:t>
            </a:r>
          </a:p>
          <a:p>
            <a:r>
              <a:rPr lang="en-GB" sz="2000" dirty="0"/>
              <a:t>Accommodation facilities should be gender-sensitive.</a:t>
            </a:r>
          </a:p>
        </p:txBody>
      </p:sp>
    </p:spTree>
    <p:extLst>
      <p:ext uri="{BB962C8B-B14F-4D97-AF65-F5344CB8AC3E}">
        <p14:creationId xmlns:p14="http://schemas.microsoft.com/office/powerpoint/2010/main" xmlns="" val="35513729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Victims of FGM as vulnerable persons	</a:t>
            </a:r>
          </a:p>
        </p:txBody>
      </p:sp>
      <p:sp>
        <p:nvSpPr>
          <p:cNvPr id="3" name="Content Placeholder 2"/>
          <p:cNvSpPr>
            <a:spLocks noGrp="1"/>
          </p:cNvSpPr>
          <p:nvPr>
            <p:ph idx="1"/>
          </p:nvPr>
        </p:nvSpPr>
        <p:spPr/>
        <p:txBody>
          <a:bodyPr/>
          <a:lstStyle/>
          <a:p>
            <a:r>
              <a:rPr lang="en-GB" sz="2000" dirty="0"/>
              <a:t>FGM victims expressly recognised as a vulnerable group.</a:t>
            </a:r>
          </a:p>
          <a:p>
            <a:r>
              <a:rPr lang="en-GB" sz="2000" dirty="0"/>
              <a:t>Should be identified promptly after their application is made to ensure proper housing, psychological and medical care and support for their procedural needs throughout the asylum procedure.</a:t>
            </a:r>
          </a:p>
          <a:p>
            <a:endParaRPr lang="en-GB" dirty="0"/>
          </a:p>
        </p:txBody>
      </p:sp>
    </p:spTree>
    <p:extLst>
      <p:ext uri="{BB962C8B-B14F-4D97-AF65-F5344CB8AC3E}">
        <p14:creationId xmlns:p14="http://schemas.microsoft.com/office/powerpoint/2010/main" xmlns="" val="39175086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Adapted material reception conditions</a:t>
            </a:r>
          </a:p>
        </p:txBody>
      </p:sp>
      <p:sp>
        <p:nvSpPr>
          <p:cNvPr id="3" name="Content Placeholder 2"/>
          <p:cNvSpPr>
            <a:spLocks noGrp="1"/>
          </p:cNvSpPr>
          <p:nvPr>
            <p:ph idx="1"/>
          </p:nvPr>
        </p:nvSpPr>
        <p:spPr/>
        <p:txBody>
          <a:bodyPr>
            <a:normAutofit/>
          </a:bodyPr>
          <a:lstStyle/>
          <a:p>
            <a:r>
              <a:rPr lang="en-GB" sz="2000" dirty="0"/>
              <a:t>Gender and age-specific concerns as well as the situation of vulnerable persons must be considered when providing accommodation in border and transit zones and in reception centres.</a:t>
            </a:r>
          </a:p>
          <a:p>
            <a:r>
              <a:rPr lang="en-GB" sz="2000" dirty="0"/>
              <a:t>Reception conditions should avoid re-traumatisation through the placement of applicants of opposite genders together or unaccompanied children with adults.</a:t>
            </a:r>
          </a:p>
        </p:txBody>
      </p:sp>
    </p:spTree>
    <p:extLst>
      <p:ext uri="{BB962C8B-B14F-4D97-AF65-F5344CB8AC3E}">
        <p14:creationId xmlns:p14="http://schemas.microsoft.com/office/powerpoint/2010/main" xmlns="" val="39833451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Best interests of the child</a:t>
            </a:r>
          </a:p>
        </p:txBody>
      </p:sp>
      <p:sp>
        <p:nvSpPr>
          <p:cNvPr id="3" name="Content Placeholder 2"/>
          <p:cNvSpPr>
            <a:spLocks noGrp="1"/>
          </p:cNvSpPr>
          <p:nvPr>
            <p:ph idx="1"/>
          </p:nvPr>
        </p:nvSpPr>
        <p:spPr/>
        <p:txBody>
          <a:bodyPr>
            <a:normAutofit/>
          </a:bodyPr>
          <a:lstStyle/>
          <a:p>
            <a:r>
              <a:rPr lang="en-GB" sz="2000" dirty="0"/>
              <a:t>The best interest of the child is a primary consideration.</a:t>
            </a:r>
          </a:p>
          <a:p>
            <a:r>
              <a:rPr lang="en-GB" sz="2000" dirty="0"/>
              <a:t>This includes ensuring a standard of living adequate for a child’s wellbeing.</a:t>
            </a:r>
          </a:p>
          <a:p>
            <a:r>
              <a:rPr lang="en-GB" sz="2000" dirty="0"/>
              <a:t>Girls’ best interests, including the right to family unity, must therefore be prioritised.</a:t>
            </a:r>
          </a:p>
        </p:txBody>
      </p:sp>
    </p:spTree>
    <p:extLst>
      <p:ext uri="{BB962C8B-B14F-4D97-AF65-F5344CB8AC3E}">
        <p14:creationId xmlns:p14="http://schemas.microsoft.com/office/powerpoint/2010/main" xmlns="" val="29201990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Proper training of staff</a:t>
            </a:r>
          </a:p>
        </p:txBody>
      </p:sp>
      <p:sp>
        <p:nvSpPr>
          <p:cNvPr id="3" name="Content Placeholder 2"/>
          <p:cNvSpPr>
            <a:spLocks noGrp="1"/>
          </p:cNvSpPr>
          <p:nvPr>
            <p:ph idx="1"/>
          </p:nvPr>
        </p:nvSpPr>
        <p:spPr/>
        <p:txBody>
          <a:bodyPr>
            <a:normAutofit/>
          </a:bodyPr>
          <a:lstStyle/>
          <a:p>
            <a:r>
              <a:rPr lang="en-GB" sz="2000" dirty="0"/>
              <a:t>Staff working in reception facilities must be properly trained to accompany vulnerable applicants such as victims of sexual violence.</a:t>
            </a:r>
          </a:p>
          <a:p>
            <a:r>
              <a:rPr lang="en-GB" sz="2000" dirty="0"/>
              <a:t>Reception authorities should be gender-sensitive, and have received training on the needs of both male and female applicants.</a:t>
            </a:r>
          </a:p>
        </p:txBody>
      </p:sp>
    </p:spTree>
    <p:extLst>
      <p:ext uri="{BB962C8B-B14F-4D97-AF65-F5344CB8AC3E}">
        <p14:creationId xmlns:p14="http://schemas.microsoft.com/office/powerpoint/2010/main" xmlns="" val="29844241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Detention of vulnerable persons</a:t>
            </a:r>
          </a:p>
        </p:txBody>
      </p:sp>
      <p:sp>
        <p:nvSpPr>
          <p:cNvPr id="3" name="Content Placeholder 2"/>
          <p:cNvSpPr>
            <a:spLocks noGrp="1"/>
          </p:cNvSpPr>
          <p:nvPr>
            <p:ph idx="1"/>
          </p:nvPr>
        </p:nvSpPr>
        <p:spPr/>
        <p:txBody>
          <a:bodyPr>
            <a:normAutofit lnSpcReduction="10000"/>
          </a:bodyPr>
          <a:lstStyle/>
          <a:p>
            <a:r>
              <a:rPr lang="en-GB" dirty="0"/>
              <a:t>All applicants in detention to be treated with full respect for human dignity.</a:t>
            </a:r>
          </a:p>
          <a:p>
            <a:r>
              <a:rPr lang="en-GB" dirty="0"/>
              <a:t>The detention of vulnerable persons requires regular monitoring and adequate support taking into account their situation, including health.</a:t>
            </a:r>
          </a:p>
          <a:p>
            <a:r>
              <a:rPr lang="en-GB" dirty="0"/>
              <a:t>Female applicants should be accommodated separately from male ones, unless they are family members and the female applicant gives her consent.</a:t>
            </a:r>
          </a:p>
          <a:p>
            <a:r>
              <a:rPr lang="en-GB" dirty="0"/>
              <a:t>Children to only be detained as a measure of last resort, with their best interests as a primary consideration. Unaccompanied minors to only be detained in exceptional circumstances, separately from adults, and never in prison accommodation.</a:t>
            </a:r>
          </a:p>
        </p:txBody>
      </p:sp>
    </p:spTree>
    <p:extLst>
      <p:ext uri="{BB962C8B-B14F-4D97-AF65-F5344CB8AC3E}">
        <p14:creationId xmlns:p14="http://schemas.microsoft.com/office/powerpoint/2010/main" xmlns="" val="27013479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Healthcare provision</a:t>
            </a:r>
          </a:p>
        </p:txBody>
      </p:sp>
      <p:sp>
        <p:nvSpPr>
          <p:cNvPr id="3" name="Content Placeholder 2"/>
          <p:cNvSpPr>
            <a:spLocks noGrp="1"/>
          </p:cNvSpPr>
          <p:nvPr>
            <p:ph idx="1"/>
          </p:nvPr>
        </p:nvSpPr>
        <p:spPr/>
        <p:txBody>
          <a:bodyPr/>
          <a:lstStyle/>
          <a:p>
            <a:r>
              <a:rPr lang="en-GB" dirty="0"/>
              <a:t>All applicants should receive the necessary health care, including at least emergency care and essential treatment of illnesses and serious mental disorders.</a:t>
            </a:r>
          </a:p>
          <a:p>
            <a:r>
              <a:rPr lang="en-GB" dirty="0"/>
              <a:t>Applicants with special reception needs to receive necessary medical assistance, including appropriate mental health care where needed.</a:t>
            </a:r>
          </a:p>
          <a:p>
            <a:r>
              <a:rPr lang="en-GB" dirty="0"/>
              <a:t>Persons who have been subjected to torture, rape or other serious acts of violence must be ensured the necessary treatment for the damage caused, such as access to appropriate medical and psychological treatment or care.</a:t>
            </a:r>
          </a:p>
        </p:txBody>
      </p:sp>
    </p:spTree>
    <p:extLst>
      <p:ext uri="{BB962C8B-B14F-4D97-AF65-F5344CB8AC3E}">
        <p14:creationId xmlns:p14="http://schemas.microsoft.com/office/powerpoint/2010/main" xmlns="" val="399576346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xmlns=""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40</TotalTime>
  <Words>492</Words>
  <Application>Microsoft Office PowerPoint</Application>
  <PresentationFormat>Custom</PresentationFormat>
  <Paragraphs>34</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Ion Boardroom</vt:lpstr>
      <vt:lpstr>The revised EU Reception Conditions Directive</vt:lpstr>
      <vt:lpstr>What’s new?</vt:lpstr>
      <vt:lpstr>Provisions relating to FGM</vt:lpstr>
      <vt:lpstr>Victims of FGM as vulnerable persons </vt:lpstr>
      <vt:lpstr>Adapted material reception conditions</vt:lpstr>
      <vt:lpstr>Best interests of the child</vt:lpstr>
      <vt:lpstr>Proper training of staff</vt:lpstr>
      <vt:lpstr>Detention of vulnerable persons</vt:lpstr>
      <vt:lpstr>Healthcare provision</vt:lpstr>
      <vt:lpstr>Exercise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revised EU Reception Conditions Directive</dc:title>
  <dc:creator>Elena Zacharenko</dc:creator>
  <cp:lastModifiedBy>Natalie</cp:lastModifiedBy>
  <cp:revision>7</cp:revision>
  <dcterms:created xsi:type="dcterms:W3CDTF">2016-05-30T07:20:45Z</dcterms:created>
  <dcterms:modified xsi:type="dcterms:W3CDTF">2016-06-01T07:35:22Z</dcterms:modified>
</cp:coreProperties>
</file>