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126"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6/1/2016</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pPr/>
              <a:t>6/1/2016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pPr/>
              <a:t>6/1/2016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pPr/>
              <a:t>6/1/2016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pPr/>
              <a:t>6/1/2016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pPr/>
              <a:t>6/1/2016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pPr/>
              <a:t>6/1/2016</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pPr/>
              <a:t>6/1/2016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pPr/>
              <a:t>6/1/2016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pPr/>
              <a:t>6/1/2016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pPr/>
              <a:t>6/1/2016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pPr/>
              <a:t>6/1/2016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pPr/>
              <a:t>6/1/2016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pPr/>
              <a:t>6/1/2016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pPr/>
              <a:t>6/1/2016</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pPr/>
              <a:t>6/1/2016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pPr/>
              <a:t>6/1/2016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pPr/>
              <a:t>6/1/2016</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t>The revised EU Asylum Qualifications Directive</a:t>
            </a:r>
            <a:endParaRPr lang="en-GB" dirty="0"/>
          </a:p>
        </p:txBody>
      </p:sp>
      <p:sp>
        <p:nvSpPr>
          <p:cNvPr id="3" name="Subtitle 2"/>
          <p:cNvSpPr>
            <a:spLocks noGrp="1"/>
          </p:cNvSpPr>
          <p:nvPr>
            <p:ph type="subTitle" idx="1"/>
          </p:nvPr>
        </p:nvSpPr>
        <p:spPr/>
        <p:txBody>
          <a:bodyPr>
            <a:normAutofit/>
          </a:bodyPr>
          <a:lstStyle/>
          <a:p>
            <a:r>
              <a:rPr lang="en-GB" b="1" dirty="0"/>
              <a:t>What are the grounds for granting international protection for FGM survivors or women and girls at risk of FGM?</a:t>
            </a:r>
            <a:endParaRPr lang="en-GB" dirty="0"/>
          </a:p>
        </p:txBody>
      </p:sp>
    </p:spTree>
    <p:extLst>
      <p:ext uri="{BB962C8B-B14F-4D97-AF65-F5344CB8AC3E}">
        <p14:creationId xmlns:p14="http://schemas.microsoft.com/office/powerpoint/2010/main" xmlns="" val="1130772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Right to family unity</a:t>
            </a:r>
          </a:p>
        </p:txBody>
      </p:sp>
      <p:sp>
        <p:nvSpPr>
          <p:cNvPr id="3" name="Content Placeholder 2"/>
          <p:cNvSpPr>
            <a:spLocks noGrp="1"/>
          </p:cNvSpPr>
          <p:nvPr>
            <p:ph idx="1"/>
          </p:nvPr>
        </p:nvSpPr>
        <p:spPr/>
        <p:txBody>
          <a:bodyPr>
            <a:normAutofit/>
          </a:bodyPr>
          <a:lstStyle/>
          <a:p>
            <a:r>
              <a:rPr lang="en-GB" sz="2400" dirty="0"/>
              <a:t>The principle of family unity must be upheld.</a:t>
            </a:r>
          </a:p>
          <a:p>
            <a:r>
              <a:rPr lang="en-GB" sz="2400" dirty="0"/>
              <a:t>If a child is granted refugee status on the basis of risk of FGM, her parents should receive derivative refugee status to uphold the principle.</a:t>
            </a:r>
          </a:p>
          <a:p>
            <a:r>
              <a:rPr lang="en-GB" sz="2400" dirty="0"/>
              <a:t>If a child in a family fears FGM and lodges her own claim, the best interests of the child must be determined and the need for family unity to be weighed up against that.</a:t>
            </a:r>
          </a:p>
        </p:txBody>
      </p:sp>
    </p:spTree>
    <p:extLst>
      <p:ext uri="{BB962C8B-B14F-4D97-AF65-F5344CB8AC3E}">
        <p14:creationId xmlns:p14="http://schemas.microsoft.com/office/powerpoint/2010/main" xmlns="" val="2517262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Proper training of staff</a:t>
            </a:r>
          </a:p>
        </p:txBody>
      </p:sp>
      <p:sp>
        <p:nvSpPr>
          <p:cNvPr id="3" name="Content Placeholder 2"/>
          <p:cNvSpPr>
            <a:spLocks noGrp="1"/>
          </p:cNvSpPr>
          <p:nvPr>
            <p:ph idx="1"/>
          </p:nvPr>
        </p:nvSpPr>
        <p:spPr/>
        <p:txBody>
          <a:bodyPr>
            <a:normAutofit/>
          </a:bodyPr>
          <a:lstStyle/>
          <a:p>
            <a:r>
              <a:rPr lang="en-GB" sz="2400" dirty="0"/>
              <a:t>The staff in charge of implementing the directive must be properly trained and bound by the confidentiality principle.</a:t>
            </a:r>
          </a:p>
          <a:p>
            <a:r>
              <a:rPr lang="en-GB" sz="2400" dirty="0"/>
              <a:t>Special focus on: gender-sensitivity, confidentiality of personal information and knowledge of the provisions of the revised directive.</a:t>
            </a:r>
          </a:p>
        </p:txBody>
      </p:sp>
    </p:spTree>
    <p:extLst>
      <p:ext uri="{BB962C8B-B14F-4D97-AF65-F5344CB8AC3E}">
        <p14:creationId xmlns:p14="http://schemas.microsoft.com/office/powerpoint/2010/main" xmlns="" val="2024764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Exercise</a:t>
            </a:r>
          </a:p>
        </p:txBody>
      </p:sp>
      <p:sp>
        <p:nvSpPr>
          <p:cNvPr id="3" name="Content Placeholder 2"/>
          <p:cNvSpPr>
            <a:spLocks noGrp="1"/>
          </p:cNvSpPr>
          <p:nvPr>
            <p:ph idx="1"/>
          </p:nvPr>
        </p:nvSpPr>
        <p:spPr/>
        <p:txBody>
          <a:bodyPr/>
          <a:lstStyle/>
          <a:p>
            <a:pPr marL="0" indent="0">
              <a:buNone/>
            </a:pPr>
            <a:r>
              <a:rPr lang="en-GB" dirty="0"/>
              <a:t>Advise an asylum seeker who has fled her country with her two daughters based on the fear of them having to undergo FGM. She is herself an FGM survivor and she does not want her children to suffer the same fate.</a:t>
            </a:r>
          </a:p>
          <a:p>
            <a:r>
              <a:rPr lang="en-GB" dirty="0"/>
              <a:t>Which international protection measures apply to her children and which ones to her?</a:t>
            </a:r>
          </a:p>
          <a:p>
            <a:r>
              <a:rPr lang="en-GB" dirty="0"/>
              <a:t>Which elements of the Qualifications Directive support her case?</a:t>
            </a:r>
          </a:p>
          <a:p>
            <a:pPr marL="0" indent="0">
              <a:buNone/>
            </a:pPr>
            <a:r>
              <a:rPr lang="en-GB" dirty="0"/>
              <a:t>Consider how best to communicate these considerations to the asylum seeker. List the steps she needs to take to lodge an asylum claim and consider how your organisation can assist her at the different stages.</a:t>
            </a:r>
          </a:p>
        </p:txBody>
      </p:sp>
    </p:spTree>
    <p:extLst>
      <p:ext uri="{BB962C8B-B14F-4D97-AF65-F5344CB8AC3E}">
        <p14:creationId xmlns:p14="http://schemas.microsoft.com/office/powerpoint/2010/main" xmlns="" val="4017241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new?</a:t>
            </a:r>
          </a:p>
        </p:txBody>
      </p:sp>
      <p:sp>
        <p:nvSpPr>
          <p:cNvPr id="3" name="Content Placeholder 2"/>
          <p:cNvSpPr>
            <a:spLocks noGrp="1"/>
          </p:cNvSpPr>
          <p:nvPr>
            <p:ph idx="1"/>
          </p:nvPr>
        </p:nvSpPr>
        <p:spPr/>
        <p:txBody>
          <a:bodyPr>
            <a:normAutofit/>
          </a:bodyPr>
          <a:lstStyle/>
          <a:p>
            <a:r>
              <a:rPr lang="en-GB" sz="2400" dirty="0"/>
              <a:t>The grounds for granting international protection have been clarified</a:t>
            </a:r>
          </a:p>
          <a:p>
            <a:r>
              <a:rPr lang="en-GB" sz="2400" dirty="0"/>
              <a:t>The asylum decision-making process is to be made more robust</a:t>
            </a:r>
          </a:p>
          <a:p>
            <a:r>
              <a:rPr lang="en-GB" sz="2400" dirty="0"/>
              <a:t>The access to rights and integration measures for beneficiaries of international protection is to be facilitated </a:t>
            </a:r>
          </a:p>
        </p:txBody>
      </p:sp>
    </p:spTree>
    <p:extLst>
      <p:ext uri="{BB962C8B-B14F-4D97-AF65-F5344CB8AC3E}">
        <p14:creationId xmlns:p14="http://schemas.microsoft.com/office/powerpoint/2010/main" xmlns="" val="287840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Provisions relating to FGM</a:t>
            </a:r>
          </a:p>
        </p:txBody>
      </p:sp>
      <p:sp>
        <p:nvSpPr>
          <p:cNvPr id="3" name="Content Placeholder 2"/>
          <p:cNvSpPr>
            <a:spLocks noGrp="1"/>
          </p:cNvSpPr>
          <p:nvPr>
            <p:ph idx="1"/>
          </p:nvPr>
        </p:nvSpPr>
        <p:spPr/>
        <p:txBody>
          <a:bodyPr/>
          <a:lstStyle/>
          <a:p>
            <a:r>
              <a:rPr lang="en-GB" b="1" dirty="0"/>
              <a:t>Women and girls </a:t>
            </a:r>
            <a:r>
              <a:rPr lang="en-GB" dirty="0"/>
              <a:t>with a well-founded fear of persecution or facing the risk of suffering FGM are eligible for international protection.</a:t>
            </a:r>
          </a:p>
          <a:p>
            <a:r>
              <a:rPr lang="en-GB" b="1" dirty="0"/>
              <a:t>Parents</a:t>
            </a:r>
            <a:r>
              <a:rPr lang="en-GB" dirty="0"/>
              <a:t> fearing persecution because they refuse to allow for their child to undergo FGM are eligible for international protection.</a:t>
            </a:r>
          </a:p>
          <a:p>
            <a:r>
              <a:rPr lang="en-GB" dirty="0"/>
              <a:t>FGM survivors qualify for </a:t>
            </a:r>
            <a:r>
              <a:rPr lang="en-GB" b="1" dirty="0"/>
              <a:t>subsidiary protection</a:t>
            </a:r>
            <a:r>
              <a:rPr lang="en-GB" dirty="0"/>
              <a:t>, as the criteria include serious harm (ex. torture or inhuman or degrading treatment).</a:t>
            </a:r>
          </a:p>
          <a:p>
            <a:r>
              <a:rPr lang="en-GB" dirty="0"/>
              <a:t>Issues related to the applicant’s </a:t>
            </a:r>
            <a:r>
              <a:rPr lang="en-GB" b="1" dirty="0"/>
              <a:t>gender</a:t>
            </a:r>
            <a:r>
              <a:rPr lang="en-GB" dirty="0"/>
              <a:t> (ex. risk of FGM) must be given due consideration in the asylum decision-making process.</a:t>
            </a:r>
          </a:p>
          <a:p>
            <a:r>
              <a:rPr lang="en-GB" dirty="0"/>
              <a:t>The </a:t>
            </a:r>
            <a:r>
              <a:rPr lang="en-GB" b="1" dirty="0"/>
              <a:t>best interests of the child </a:t>
            </a:r>
            <a:r>
              <a:rPr lang="en-GB" dirty="0"/>
              <a:t>must be prioritised throughout the process.</a:t>
            </a:r>
          </a:p>
        </p:txBody>
      </p:sp>
    </p:spTree>
    <p:extLst>
      <p:ext uri="{BB962C8B-B14F-4D97-AF65-F5344CB8AC3E}">
        <p14:creationId xmlns:p14="http://schemas.microsoft.com/office/powerpoint/2010/main" xmlns="" val="3513745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FGM as a grounds for persecution on the basis of gender</a:t>
            </a:r>
          </a:p>
        </p:txBody>
      </p:sp>
      <p:sp>
        <p:nvSpPr>
          <p:cNvPr id="3" name="Content Placeholder 2"/>
          <p:cNvSpPr>
            <a:spLocks noGrp="1"/>
          </p:cNvSpPr>
          <p:nvPr>
            <p:ph idx="1"/>
          </p:nvPr>
        </p:nvSpPr>
        <p:spPr/>
        <p:txBody>
          <a:bodyPr>
            <a:normAutofit/>
          </a:bodyPr>
          <a:lstStyle/>
          <a:p>
            <a:r>
              <a:rPr lang="en-GB" sz="2000" dirty="0"/>
              <a:t>Persecution on the basis of membership of a particular social group includes gender, which needs to be considered in the asylum process.</a:t>
            </a:r>
          </a:p>
          <a:p>
            <a:r>
              <a:rPr lang="en-GB" sz="2000" dirty="0"/>
              <a:t>The assessment must consider the individual position and personal circumstances, i.e. background, gender and age.</a:t>
            </a:r>
          </a:p>
          <a:p>
            <a:r>
              <a:rPr lang="en-GB" sz="2000" dirty="0"/>
              <a:t>Girls are particularly vulnerable, as well as women and girls from specific ethnic groups, countries and regions.</a:t>
            </a:r>
          </a:p>
        </p:txBody>
      </p:sp>
    </p:spTree>
    <p:extLst>
      <p:ext uri="{BB962C8B-B14F-4D97-AF65-F5344CB8AC3E}">
        <p14:creationId xmlns:p14="http://schemas.microsoft.com/office/powerpoint/2010/main" xmlns="" val="2246350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FGM as an act of persecution</a:t>
            </a:r>
          </a:p>
        </p:txBody>
      </p:sp>
      <p:sp>
        <p:nvSpPr>
          <p:cNvPr id="3" name="Content Placeholder 2"/>
          <p:cNvSpPr>
            <a:spLocks noGrp="1"/>
          </p:cNvSpPr>
          <p:nvPr>
            <p:ph idx="1"/>
          </p:nvPr>
        </p:nvSpPr>
        <p:spPr/>
        <p:txBody>
          <a:bodyPr>
            <a:normAutofit/>
          </a:bodyPr>
          <a:lstStyle/>
          <a:p>
            <a:r>
              <a:rPr lang="en-GB" sz="2400" dirty="0"/>
              <a:t>The definition of acts of persecution includes sexual violence and acts of a gender-specific and child-specific nature.</a:t>
            </a:r>
          </a:p>
          <a:p>
            <a:r>
              <a:rPr lang="en-GB" sz="2400" dirty="0"/>
              <a:t>UNHCR guidance on refugee claims relating to FGM recognises it as a form of gender-based violence amounting to persecution.</a:t>
            </a:r>
          </a:p>
          <a:p>
            <a:r>
              <a:rPr lang="en-GB" sz="2400" dirty="0"/>
              <a:t>UNHCR guidelines on child asylum claims state that FGM can be seen as a form of child-specific persecution.</a:t>
            </a:r>
          </a:p>
        </p:txBody>
      </p:sp>
    </p:spTree>
    <p:extLst>
      <p:ext uri="{BB962C8B-B14F-4D97-AF65-F5344CB8AC3E}">
        <p14:creationId xmlns:p14="http://schemas.microsoft.com/office/powerpoint/2010/main" xmlns="" val="1229361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Cooperation of the asylum authority with the applicant</a:t>
            </a:r>
          </a:p>
        </p:txBody>
      </p:sp>
      <p:sp>
        <p:nvSpPr>
          <p:cNvPr id="3" name="Content Placeholder 2"/>
          <p:cNvSpPr>
            <a:spLocks noGrp="1"/>
          </p:cNvSpPr>
          <p:nvPr>
            <p:ph idx="1"/>
          </p:nvPr>
        </p:nvSpPr>
        <p:spPr/>
        <p:txBody>
          <a:bodyPr>
            <a:normAutofit/>
          </a:bodyPr>
          <a:lstStyle/>
          <a:p>
            <a:r>
              <a:rPr lang="en-GB" sz="2400" dirty="0"/>
              <a:t>Asylum authorities are required to cooperate with the applicant to asses their asylum application.</a:t>
            </a:r>
          </a:p>
          <a:p>
            <a:r>
              <a:rPr lang="en-GB" sz="2400" dirty="0"/>
              <a:t>Especially important in the case of taboo topics or issues requiring trust, such as FGM.</a:t>
            </a:r>
          </a:p>
          <a:p>
            <a:r>
              <a:rPr lang="en-GB" sz="2400" dirty="0"/>
              <a:t>Essential when the best interests of the child are at stake.</a:t>
            </a:r>
          </a:p>
        </p:txBody>
      </p:sp>
    </p:spTree>
    <p:extLst>
      <p:ext uri="{BB962C8B-B14F-4D97-AF65-F5344CB8AC3E}">
        <p14:creationId xmlns:p14="http://schemas.microsoft.com/office/powerpoint/2010/main" xmlns="" val="2165491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Children and victims of sexual violence as vulnerable persons</a:t>
            </a:r>
          </a:p>
        </p:txBody>
      </p:sp>
      <p:sp>
        <p:nvSpPr>
          <p:cNvPr id="3" name="Content Placeholder 2"/>
          <p:cNvSpPr>
            <a:spLocks noGrp="1"/>
          </p:cNvSpPr>
          <p:nvPr>
            <p:ph idx="1"/>
          </p:nvPr>
        </p:nvSpPr>
        <p:spPr/>
        <p:txBody>
          <a:bodyPr>
            <a:normAutofit/>
          </a:bodyPr>
          <a:lstStyle/>
          <a:p>
            <a:r>
              <a:rPr lang="en-GB" sz="2400" dirty="0"/>
              <a:t>The situation of vulnerable persons, such as minors, pregnant women, single parents with minor children, persons who had been subjected to physical or sexual violence and the best interests of the child must be taken into account in the asylum application process.</a:t>
            </a:r>
          </a:p>
          <a:p>
            <a:r>
              <a:rPr lang="en-GB" sz="2400" dirty="0"/>
              <a:t>Women and girls victims or at risk of FGM fall under this definition.</a:t>
            </a:r>
          </a:p>
          <a:p>
            <a:endParaRPr lang="en-GB" sz="2400" dirty="0"/>
          </a:p>
        </p:txBody>
      </p:sp>
    </p:spTree>
    <p:extLst>
      <p:ext uri="{BB962C8B-B14F-4D97-AF65-F5344CB8AC3E}">
        <p14:creationId xmlns:p14="http://schemas.microsoft.com/office/powerpoint/2010/main" xmlns="" val="105576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Child-specific forms of persecution and the best interests of the child</a:t>
            </a:r>
          </a:p>
        </p:txBody>
      </p:sp>
      <p:sp>
        <p:nvSpPr>
          <p:cNvPr id="3" name="Content Placeholder 2"/>
          <p:cNvSpPr>
            <a:spLocks noGrp="1"/>
          </p:cNvSpPr>
          <p:nvPr>
            <p:ph idx="1"/>
          </p:nvPr>
        </p:nvSpPr>
        <p:spPr/>
        <p:txBody>
          <a:bodyPr>
            <a:normAutofit/>
          </a:bodyPr>
          <a:lstStyle/>
          <a:p>
            <a:r>
              <a:rPr lang="en-GB" sz="2400" dirty="0"/>
              <a:t>Applications from children and relating to child-specific forms of persecution are to be given special consideration by asylum authorities.</a:t>
            </a:r>
          </a:p>
        </p:txBody>
      </p:sp>
    </p:spTree>
    <p:extLst>
      <p:ext uri="{BB962C8B-B14F-4D97-AF65-F5344CB8AC3E}">
        <p14:creationId xmlns:p14="http://schemas.microsoft.com/office/powerpoint/2010/main" xmlns="" val="9730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Cessation of protection</a:t>
            </a:r>
          </a:p>
        </p:txBody>
      </p:sp>
      <p:sp>
        <p:nvSpPr>
          <p:cNvPr id="3" name="Content Placeholder 2"/>
          <p:cNvSpPr>
            <a:spLocks noGrp="1"/>
          </p:cNvSpPr>
          <p:nvPr>
            <p:ph idx="1"/>
          </p:nvPr>
        </p:nvSpPr>
        <p:spPr/>
        <p:txBody>
          <a:bodyPr>
            <a:normAutofit/>
          </a:bodyPr>
          <a:lstStyle/>
          <a:p>
            <a:r>
              <a:rPr lang="en-GB" sz="2400" dirty="0"/>
              <a:t>A refugee cannot have their protection withdrawn if they are able to provide compelling reasons, based on past persecution, for refusing to return to their country of nationality.</a:t>
            </a:r>
          </a:p>
          <a:p>
            <a:r>
              <a:rPr lang="en-GB" sz="2400" dirty="0"/>
              <a:t>Especially important for FGM survivors, as FGM is a continuous form of harm, which women may fear being subjected to again or continue to suffer the consequences of.</a:t>
            </a:r>
          </a:p>
        </p:txBody>
      </p:sp>
    </p:spTree>
    <p:extLst>
      <p:ext uri="{BB962C8B-B14F-4D97-AF65-F5344CB8AC3E}">
        <p14:creationId xmlns:p14="http://schemas.microsoft.com/office/powerpoint/2010/main" xmlns="" val="33854716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74</TotalTime>
  <Words>749</Words>
  <Application>Microsoft Office PowerPoint</Application>
  <PresentationFormat>Custom</PresentationFormat>
  <Paragraphs>44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Ion Boardroom</vt:lpstr>
      <vt:lpstr>The revised EU Asylum Qualifications Directive</vt:lpstr>
      <vt:lpstr>What’s new?</vt:lpstr>
      <vt:lpstr>Provisions relating to FGM</vt:lpstr>
      <vt:lpstr>FGM as a grounds for persecution on the basis of gender</vt:lpstr>
      <vt:lpstr>FGM as an act of persecution</vt:lpstr>
      <vt:lpstr>Cooperation of the asylum authority with the applicant</vt:lpstr>
      <vt:lpstr>Children and victims of sexual violence as vulnerable persons</vt:lpstr>
      <vt:lpstr>Child-specific forms of persecution and the best interests of the child</vt:lpstr>
      <vt:lpstr>Cessation of protection</vt:lpstr>
      <vt:lpstr>Right to family unity</vt:lpstr>
      <vt:lpstr>Proper training of staff</vt:lpstr>
      <vt:lpstr>Exercise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revised EU Asylum Qualifications Directive</dc:title>
  <dc:creator>Elena Zacharenko</dc:creator>
  <cp:lastModifiedBy>Natalie</cp:lastModifiedBy>
  <cp:revision>9</cp:revision>
  <dcterms:created xsi:type="dcterms:W3CDTF">2016-05-29T18:55:11Z</dcterms:created>
  <dcterms:modified xsi:type="dcterms:W3CDTF">2016-06-01T07:34:44Z</dcterms:modified>
</cp:coreProperties>
</file>