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5" r:id="rId6"/>
    <p:sldId id="266" r:id="rId7"/>
    <p:sldId id="272" r:id="rId8"/>
    <p:sldId id="267" r:id="rId9"/>
    <p:sldId id="273"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8" autoAdjust="0"/>
    <p:restoredTop sz="94660" autoAdjust="0"/>
  </p:normalViewPr>
  <p:slideViewPr>
    <p:cSldViewPr snapToGrid="0">
      <p:cViewPr>
        <p:scale>
          <a:sx n="81" d="100"/>
          <a:sy n="81" d="100"/>
        </p:scale>
        <p:origin x="-480" y="-31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32526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4207684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03220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117180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634858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223723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04798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2839942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366093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92607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6CFF2F-155E-4629-A7F4-10F1445FDF81}" type="datetimeFigureOut">
              <a:rPr lang="en-GB" smtClean="0"/>
              <a:pPr/>
              <a:t>01/06/2016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398936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CFF2F-155E-4629-A7F4-10F1445FDF81}" type="datetimeFigureOut">
              <a:rPr lang="en-GB" smtClean="0"/>
              <a:pPr/>
              <a:t>01/06/2016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7D33D8-D2AE-4D5C-A468-F31763E9FC37}" type="slidenum">
              <a:rPr lang="en-GB" smtClean="0"/>
              <a:pPr/>
              <a:t>‹#›</a:t>
            </a:fld>
            <a:endParaRPr lang="en-GB"/>
          </a:p>
        </p:txBody>
      </p:sp>
    </p:spTree>
    <p:extLst>
      <p:ext uri="{BB962C8B-B14F-4D97-AF65-F5344CB8AC3E}">
        <p14:creationId xmlns="" xmlns:p14="http://schemas.microsoft.com/office/powerpoint/2010/main" val="38577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videopress.com/v/0tyTqDr2?at=81"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7107" y="1942979"/>
            <a:ext cx="9144000" cy="2387600"/>
          </a:xfrm>
        </p:spPr>
        <p:txBody>
          <a:bodyPr>
            <a:noAutofit/>
          </a:bodyPr>
          <a:lstStyle/>
          <a:p>
            <a:r>
              <a:rPr lang="en-GB" sz="5400" b="1" dirty="0" smtClean="0"/>
              <a:t/>
            </a:r>
            <a:br>
              <a:rPr lang="en-GB" sz="5400" b="1" dirty="0" smtClean="0"/>
            </a:br>
            <a:r>
              <a:rPr lang="en-GB" sz="5400" b="1" dirty="0"/>
              <a:t/>
            </a:r>
            <a:br>
              <a:rPr lang="en-GB" sz="5400" b="1" dirty="0"/>
            </a:br>
            <a:r>
              <a:rPr lang="en-GB" sz="5400" b="1" dirty="0" smtClean="0"/>
              <a:t/>
            </a:r>
            <a:br>
              <a:rPr lang="en-GB" sz="5400" b="1" dirty="0" smtClean="0"/>
            </a:br>
            <a:r>
              <a:rPr lang="en-GB" sz="5400" b="1" dirty="0" smtClean="0"/>
              <a:t>Report of the European Parliament on the situation of women refugees and asylum seekers in the EU </a:t>
            </a:r>
            <a:br>
              <a:rPr lang="en-GB" sz="5400" b="1" dirty="0" smtClean="0"/>
            </a:br>
            <a:endParaRPr lang="en-GB" sz="5400" b="1" dirty="0"/>
          </a:p>
        </p:txBody>
      </p:sp>
      <p:sp>
        <p:nvSpPr>
          <p:cNvPr id="3" name="Subtitle 2"/>
          <p:cNvSpPr>
            <a:spLocks noGrp="1"/>
          </p:cNvSpPr>
          <p:nvPr>
            <p:ph type="subTitle" idx="1"/>
          </p:nvPr>
        </p:nvSpPr>
        <p:spPr/>
        <p:txBody>
          <a:bodyPr>
            <a:normAutofit/>
          </a:bodyPr>
          <a:lstStyle/>
          <a:p>
            <a:endParaRPr lang="en-GB" dirty="0"/>
          </a:p>
          <a:p>
            <a:r>
              <a:rPr lang="en-GB" sz="4000" dirty="0" smtClean="0"/>
              <a:t>Rapporteur: Mary Honeyball MEP</a:t>
            </a:r>
          </a:p>
          <a:p>
            <a:endParaRPr lang="en-GB" dirty="0"/>
          </a:p>
          <a:p>
            <a:endParaRPr lang="en-GB" dirty="0"/>
          </a:p>
        </p:txBody>
      </p:sp>
      <p:pic>
        <p:nvPicPr>
          <p:cNvPr id="5" name="Content Placeholder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Tree>
    <p:extLst>
      <p:ext uri="{BB962C8B-B14F-4D97-AF65-F5344CB8AC3E}">
        <p14:creationId xmlns="" xmlns:p14="http://schemas.microsoft.com/office/powerpoint/2010/main" val="454402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Reception </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4" name="TextBox 3"/>
          <p:cNvSpPr txBox="1"/>
          <p:nvPr/>
        </p:nvSpPr>
        <p:spPr>
          <a:xfrm>
            <a:off x="1008185" y="1723292"/>
            <a:ext cx="10175630" cy="3539430"/>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Calls for Member States to  </a:t>
            </a:r>
            <a:r>
              <a:rPr lang="en-GB" sz="2800" dirty="0"/>
              <a:t>take immediate measures to ensure that reception, transit and detention conditions are safe, humane and adequate, with separate accommodation and sanitation facilities for women and </a:t>
            </a:r>
            <a:r>
              <a:rPr lang="en-GB" sz="2800" dirty="0" smtClean="0"/>
              <a:t>families.</a:t>
            </a:r>
          </a:p>
          <a:p>
            <a:pPr marL="457200" indent="-457200">
              <a:buFont typeface="Arial" panose="020B0604020202020204" pitchFamily="34" charset="0"/>
              <a:buChar char="•"/>
            </a:pPr>
            <a:r>
              <a:rPr lang="en-GB" sz="2800" dirty="0" smtClean="0"/>
              <a:t>Measures to prevent sexual abuse and gender based violence.</a:t>
            </a:r>
          </a:p>
          <a:p>
            <a:pPr marL="457200" indent="-457200">
              <a:buFont typeface="Arial" panose="020B0604020202020204" pitchFamily="34" charset="0"/>
              <a:buChar char="•"/>
            </a:pPr>
            <a:r>
              <a:rPr lang="en-GB" sz="2800" dirty="0" smtClean="0"/>
              <a:t>The </a:t>
            </a:r>
            <a:r>
              <a:rPr lang="en-GB" sz="2800" dirty="0"/>
              <a:t>needs of vulnerable people such as women victims of violence and girls, in particular unaccompanied girls, should be prioritised in the reception procedures</a:t>
            </a:r>
            <a:endParaRPr lang="en-GB" sz="2800" dirty="0" smtClean="0"/>
          </a:p>
        </p:txBody>
      </p:sp>
    </p:spTree>
    <p:extLst>
      <p:ext uri="{BB962C8B-B14F-4D97-AF65-F5344CB8AC3E}">
        <p14:creationId xmlns="" xmlns:p14="http://schemas.microsoft.com/office/powerpoint/2010/main" val="1662846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Detention </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4" name="TextBox 3"/>
          <p:cNvSpPr txBox="1"/>
          <p:nvPr/>
        </p:nvSpPr>
        <p:spPr>
          <a:xfrm>
            <a:off x="750276" y="1629508"/>
            <a:ext cx="9988061" cy="3539430"/>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Detention </a:t>
            </a:r>
            <a:r>
              <a:rPr lang="en-GB" sz="2800" dirty="0"/>
              <a:t>of asylum seekers should be </a:t>
            </a:r>
            <a:r>
              <a:rPr lang="en-GB" sz="2800" dirty="0" smtClean="0"/>
              <a:t>avoided.</a:t>
            </a:r>
          </a:p>
          <a:p>
            <a:pPr marL="457200" indent="-457200">
              <a:buFont typeface="Arial" panose="020B0604020202020204" pitchFamily="34" charset="0"/>
              <a:buChar char="•"/>
            </a:pPr>
            <a:r>
              <a:rPr lang="en-GB" sz="2800" dirty="0" smtClean="0"/>
              <a:t>Women </a:t>
            </a:r>
            <a:r>
              <a:rPr lang="en-GB" sz="2800" dirty="0"/>
              <a:t>asylum seekers and refugees have experienced extreme violence </a:t>
            </a:r>
            <a:r>
              <a:rPr lang="en-GB" sz="2800" dirty="0" smtClean="0"/>
              <a:t>and </a:t>
            </a:r>
            <a:r>
              <a:rPr lang="en-GB" sz="2800" dirty="0"/>
              <a:t>detention </a:t>
            </a:r>
            <a:r>
              <a:rPr lang="en-GB" sz="2800" dirty="0" smtClean="0"/>
              <a:t>is likely to exacerbate existing trauma.</a:t>
            </a:r>
          </a:p>
          <a:p>
            <a:pPr marL="457200" indent="-457200">
              <a:buFont typeface="Arial" panose="020B0604020202020204" pitchFamily="34" charset="0"/>
              <a:buChar char="•"/>
            </a:pPr>
            <a:r>
              <a:rPr lang="en-GB" sz="2800" dirty="0" smtClean="0"/>
              <a:t>The report calls </a:t>
            </a:r>
            <a:r>
              <a:rPr lang="en-GB" sz="2800" dirty="0"/>
              <a:t>for an immediate end, in all Member States, to the detention of children, pregnant and nursing women and survivors of rape, sexual violence and trafficking, and for appropriate psychological support to be made </a:t>
            </a:r>
            <a:r>
              <a:rPr lang="en-GB" sz="2800" dirty="0" smtClean="0"/>
              <a:t>available. </a:t>
            </a:r>
          </a:p>
          <a:p>
            <a:pPr marL="457200" indent="-457200">
              <a:buFont typeface="Arial" panose="020B0604020202020204" pitchFamily="34" charset="0"/>
              <a:buChar char="•"/>
            </a:pPr>
            <a:endParaRPr lang="en-GB" sz="2800" dirty="0"/>
          </a:p>
        </p:txBody>
      </p:sp>
    </p:spTree>
    <p:extLst>
      <p:ext uri="{BB962C8B-B14F-4D97-AF65-F5344CB8AC3E}">
        <p14:creationId xmlns="" xmlns:p14="http://schemas.microsoft.com/office/powerpoint/2010/main" val="50979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Social inclusion and integration</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3" name="TextBox 2"/>
          <p:cNvSpPr txBox="1"/>
          <p:nvPr/>
        </p:nvSpPr>
        <p:spPr>
          <a:xfrm>
            <a:off x="175847" y="1324708"/>
            <a:ext cx="10363200" cy="5262979"/>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Specific measures for labour market participation, including training, childcare provision and language classes.</a:t>
            </a:r>
          </a:p>
          <a:p>
            <a:pPr marL="457200" indent="-457200">
              <a:buFont typeface="Arial" panose="020B0604020202020204" pitchFamily="34" charset="0"/>
              <a:buChar char="•"/>
            </a:pPr>
            <a:r>
              <a:rPr lang="en-GB" sz="2800" dirty="0" smtClean="0"/>
              <a:t>Transparent procedures for recognising qualifications obtained in countries of origin.</a:t>
            </a:r>
          </a:p>
          <a:p>
            <a:pPr marL="457200" indent="-457200">
              <a:buFont typeface="Arial" panose="020B0604020202020204" pitchFamily="34" charset="0"/>
              <a:buChar char="•"/>
            </a:pPr>
            <a:r>
              <a:rPr lang="en-GB" sz="2800" dirty="0" smtClean="0"/>
              <a:t>Greater use of EU Structural and Investment Funds and the Asylum and Migration Integration Fund to promote gender equality.</a:t>
            </a:r>
          </a:p>
          <a:p>
            <a:pPr marL="457200" indent="-457200">
              <a:buFont typeface="Arial" panose="020B0604020202020204" pitchFamily="34" charset="0"/>
              <a:buChar char="•"/>
            </a:pPr>
            <a:r>
              <a:rPr lang="en-GB" sz="2800" dirty="0" smtClean="0"/>
              <a:t>Comprehensive </a:t>
            </a:r>
            <a:r>
              <a:rPr lang="en-GB" sz="2800" dirty="0"/>
              <a:t>and adequately resourced programmes to address the unmet short- and long-term health needs of women refugees, including psychosocial and trauma </a:t>
            </a:r>
            <a:r>
              <a:rPr lang="en-GB" sz="2800" dirty="0" smtClean="0"/>
              <a:t>counselling.</a:t>
            </a:r>
          </a:p>
          <a:p>
            <a:pPr marL="457200" indent="-457200">
              <a:buFont typeface="Arial" panose="020B0604020202020204" pitchFamily="34" charset="0"/>
              <a:buChar char="•"/>
            </a:pPr>
            <a:r>
              <a:rPr lang="en-GB" sz="2800" dirty="0" smtClean="0"/>
              <a:t>The direct involvement of women refugees themselves.</a:t>
            </a:r>
            <a:endParaRPr lang="en-GB" sz="2800" dirty="0"/>
          </a:p>
          <a:p>
            <a:pPr marL="457200" indent="-457200">
              <a:buFont typeface="Arial" panose="020B0604020202020204" pitchFamily="34" charset="0"/>
              <a:buChar char="•"/>
            </a:pPr>
            <a:endParaRPr lang="en-GB" sz="2800" dirty="0" smtClean="0"/>
          </a:p>
          <a:p>
            <a:pPr marL="457200" indent="-457200">
              <a:buFont typeface="Arial" panose="020B0604020202020204" pitchFamily="34" charset="0"/>
              <a:buChar char="•"/>
            </a:pPr>
            <a:endParaRPr lang="en-GB" sz="2800" dirty="0"/>
          </a:p>
        </p:txBody>
      </p:sp>
    </p:spTree>
    <p:extLst>
      <p:ext uri="{BB962C8B-B14F-4D97-AF65-F5344CB8AC3E}">
        <p14:creationId xmlns="" xmlns:p14="http://schemas.microsoft.com/office/powerpoint/2010/main" val="4034737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Mary Honeyball</a:t>
            </a:r>
            <a:endParaRPr lang="en-GB" b="1" dirty="0"/>
          </a:p>
        </p:txBody>
      </p:sp>
      <p:sp>
        <p:nvSpPr>
          <p:cNvPr id="3" name="Content Placeholder 2"/>
          <p:cNvSpPr>
            <a:spLocks noGrp="1"/>
          </p:cNvSpPr>
          <p:nvPr>
            <p:ph sz="half" idx="1"/>
          </p:nvPr>
        </p:nvSpPr>
        <p:spPr/>
        <p:txBody>
          <a:bodyPr>
            <a:normAutofit lnSpcReduction="10000"/>
          </a:bodyPr>
          <a:lstStyle/>
          <a:p>
            <a:r>
              <a:rPr lang="en-GB" dirty="0" smtClean="0"/>
              <a:t>UK Labour MEP for London since 2000.</a:t>
            </a:r>
          </a:p>
          <a:p>
            <a:r>
              <a:rPr lang="en-GB" dirty="0" smtClean="0"/>
              <a:t>Member of three committees: Women’s Rights, Legal Affairs and Culture. </a:t>
            </a:r>
          </a:p>
          <a:p>
            <a:r>
              <a:rPr lang="en-GB" dirty="0" smtClean="0"/>
              <a:t>Member of delegations to South Africa, the Union for the Mediterranean and Palestine. </a:t>
            </a:r>
          </a:p>
          <a:p>
            <a:r>
              <a:rPr lang="en-GB" dirty="0" smtClean="0"/>
              <a:t>Passionate campaigner for women’s rights for many decades prior to being elected. </a:t>
            </a:r>
          </a:p>
          <a:p>
            <a:endParaRPr lang="en-GB" dirty="0" smtClean="0"/>
          </a:p>
          <a:p>
            <a:endParaRPr lang="en-GB" dirty="0"/>
          </a:p>
        </p:txBody>
      </p:sp>
      <p:pic>
        <p:nvPicPr>
          <p:cNvPr id="7" name="Content Placeholder 6"/>
          <p:cNvPicPr>
            <a:picLocks noGrp="1" noChangeAspect="1"/>
          </p:cNvPicPr>
          <p:nvPr>
            <p:ph sz="half" idx="2"/>
          </p:nvPr>
        </p:nvPicPr>
        <p:blipFill>
          <a:blip r:embed="rId2" cstate="print">
            <a:extLst>
              <a:ext uri="{28A0092B-C50C-407E-A947-70E740481C1C}">
                <a14:useLocalDpi xmlns="" xmlns:a14="http://schemas.microsoft.com/office/drawing/2010/main" val="0"/>
              </a:ext>
            </a:extLst>
          </a:blip>
          <a:stretch>
            <a:fillRect/>
          </a:stretch>
        </p:blipFill>
        <p:spPr>
          <a:xfrm>
            <a:off x="6176962" y="675073"/>
            <a:ext cx="3305908" cy="4958862"/>
          </a:xfrm>
        </p:spPr>
      </p:pic>
      <p:pic>
        <p:nvPicPr>
          <p:cNvPr id="8" name="Content Placeholder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Tree>
    <p:extLst>
      <p:ext uri="{BB962C8B-B14F-4D97-AF65-F5344CB8AC3E}">
        <p14:creationId xmlns="" xmlns:p14="http://schemas.microsoft.com/office/powerpoint/2010/main" val="1822066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Context of the report</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7" name="TextBox 6"/>
          <p:cNvSpPr txBox="1"/>
          <p:nvPr/>
        </p:nvSpPr>
        <p:spPr>
          <a:xfrm>
            <a:off x="457200" y="1433227"/>
            <a:ext cx="9015046" cy="5693866"/>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According to UNHCR, women and children now make up the majority of those reaching Europe to seek asylum.</a:t>
            </a:r>
          </a:p>
          <a:p>
            <a:pPr marL="457200" indent="-457200">
              <a:buFont typeface="Arial" panose="020B0604020202020204" pitchFamily="34" charset="0"/>
              <a:buChar char="•"/>
            </a:pPr>
            <a:r>
              <a:rPr lang="en-GB" sz="2800" dirty="0" smtClean="0"/>
              <a:t>Asylum </a:t>
            </a:r>
            <a:r>
              <a:rPr lang="en-GB" sz="2800" dirty="0"/>
              <a:t>systems have largely been seen through the lens of male experience. Despite the creation of the Common European Asylum System (CEAS), law, policy and practice in </a:t>
            </a:r>
            <a:r>
              <a:rPr lang="en-GB" sz="2800" dirty="0" smtClean="0"/>
              <a:t>Member States </a:t>
            </a:r>
            <a:r>
              <a:rPr lang="en-GB" sz="2800" dirty="0"/>
              <a:t>continues to vary significantly and there is a noticeable gap in the protection given to </a:t>
            </a:r>
            <a:r>
              <a:rPr lang="en-GB" sz="2800" dirty="0" smtClean="0"/>
              <a:t>women.</a:t>
            </a:r>
          </a:p>
          <a:p>
            <a:pPr marL="457200" indent="-457200">
              <a:buFont typeface="Arial" panose="020B0604020202020204" pitchFamily="34" charset="0"/>
              <a:buChar char="•"/>
            </a:pPr>
            <a:r>
              <a:rPr lang="en-GB" sz="2800" dirty="0" smtClean="0"/>
              <a:t>Women </a:t>
            </a:r>
            <a:r>
              <a:rPr lang="en-GB" sz="2800" dirty="0"/>
              <a:t>who </a:t>
            </a:r>
            <a:r>
              <a:rPr lang="en-GB" sz="2800" dirty="0" smtClean="0"/>
              <a:t>flee </a:t>
            </a:r>
            <a:r>
              <a:rPr lang="en-GB" sz="2800" dirty="0"/>
              <a:t>are vulnerable at all stages of their journeys; in countries of origin, transit and </a:t>
            </a:r>
            <a:r>
              <a:rPr lang="en-GB" sz="2800" dirty="0" smtClean="0"/>
              <a:t>destination. Violence </a:t>
            </a:r>
            <a:r>
              <a:rPr lang="en-GB" sz="2800" dirty="0"/>
              <a:t>is a common feature throughout journeys to and within the </a:t>
            </a:r>
            <a:r>
              <a:rPr lang="en-GB" sz="2800" dirty="0" smtClean="0"/>
              <a:t>EU: </a:t>
            </a:r>
            <a:r>
              <a:rPr lang="en-GB" sz="2800" dirty="0" smtClean="0">
                <a:hlinkClick r:id="rId3"/>
              </a:rPr>
              <a:t>video. </a:t>
            </a:r>
            <a:endParaRPr lang="en-GB" sz="2800" dirty="0" smtClean="0"/>
          </a:p>
          <a:p>
            <a:pPr marL="457200" indent="-457200">
              <a:buFont typeface="Arial" panose="020B0604020202020204" pitchFamily="34" charset="0"/>
              <a:buChar char="•"/>
            </a:pPr>
            <a:endParaRPr lang="en-GB" sz="2800" dirty="0"/>
          </a:p>
        </p:txBody>
      </p:sp>
    </p:spTree>
    <p:extLst>
      <p:ext uri="{BB962C8B-B14F-4D97-AF65-F5344CB8AC3E}">
        <p14:creationId xmlns="" xmlns:p14="http://schemas.microsoft.com/office/powerpoint/2010/main" val="2082953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171"/>
            <a:ext cx="10515600" cy="1325563"/>
          </a:xfrm>
        </p:spPr>
        <p:txBody>
          <a:bodyPr/>
          <a:lstStyle/>
          <a:p>
            <a:r>
              <a:rPr lang="en-GB" b="1" dirty="0" smtClean="0"/>
              <a:t>Procedure for adoption of the report</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3" name="TextBox 2"/>
          <p:cNvSpPr txBox="1"/>
          <p:nvPr/>
        </p:nvSpPr>
        <p:spPr>
          <a:xfrm>
            <a:off x="386861" y="1289538"/>
            <a:ext cx="8862647" cy="5262979"/>
          </a:xfrm>
          <a:prstGeom prst="rect">
            <a:avLst/>
          </a:prstGeom>
          <a:noFill/>
        </p:spPr>
        <p:txBody>
          <a:bodyPr wrap="square" rtlCol="0">
            <a:spAutoFit/>
          </a:bodyPr>
          <a:lstStyle/>
          <a:p>
            <a:pPr>
              <a:lnSpc>
                <a:spcPct val="150000"/>
              </a:lnSpc>
            </a:pPr>
            <a:r>
              <a:rPr lang="en-GB" sz="2800" b="1" dirty="0" smtClean="0"/>
              <a:t>October 2015</a:t>
            </a:r>
            <a:r>
              <a:rPr lang="en-GB" sz="2800" dirty="0" smtClean="0"/>
              <a:t>: Engagement with stakeholders at European and national level (including End FGM Network)</a:t>
            </a:r>
          </a:p>
          <a:p>
            <a:pPr>
              <a:lnSpc>
                <a:spcPct val="150000"/>
              </a:lnSpc>
            </a:pPr>
            <a:r>
              <a:rPr lang="en-GB" sz="2800" b="1" dirty="0" smtClean="0"/>
              <a:t>November 2015</a:t>
            </a:r>
            <a:r>
              <a:rPr lang="en-GB" sz="2800" dirty="0" smtClean="0"/>
              <a:t>: First draft </a:t>
            </a:r>
          </a:p>
          <a:p>
            <a:pPr>
              <a:lnSpc>
                <a:spcPct val="150000"/>
              </a:lnSpc>
            </a:pPr>
            <a:r>
              <a:rPr lang="en-GB" sz="2800" b="1" dirty="0" smtClean="0"/>
              <a:t>December 2015</a:t>
            </a:r>
            <a:r>
              <a:rPr lang="en-GB" sz="2800" dirty="0" smtClean="0"/>
              <a:t>: Presentation and committee hearing</a:t>
            </a:r>
          </a:p>
          <a:p>
            <a:pPr>
              <a:lnSpc>
                <a:spcPct val="150000"/>
              </a:lnSpc>
            </a:pPr>
            <a:r>
              <a:rPr lang="en-GB" sz="2800" b="1" dirty="0" smtClean="0"/>
              <a:t>January 2016</a:t>
            </a:r>
            <a:r>
              <a:rPr lang="en-GB" sz="2800" dirty="0" smtClean="0"/>
              <a:t>: Debate and vote in Women’s Rights committee </a:t>
            </a:r>
          </a:p>
          <a:p>
            <a:pPr>
              <a:lnSpc>
                <a:spcPct val="150000"/>
              </a:lnSpc>
            </a:pPr>
            <a:r>
              <a:rPr lang="en-GB" sz="2800" b="1" dirty="0" smtClean="0"/>
              <a:t>March 2016</a:t>
            </a:r>
            <a:r>
              <a:rPr lang="en-GB" sz="2800" dirty="0" smtClean="0"/>
              <a:t>: Report adopted in plenary on International Women’s Day, 8 March </a:t>
            </a:r>
            <a:endParaRPr lang="en-GB" sz="2800" dirty="0"/>
          </a:p>
        </p:txBody>
      </p:sp>
    </p:spTree>
    <p:extLst>
      <p:ext uri="{BB962C8B-B14F-4D97-AF65-F5344CB8AC3E}">
        <p14:creationId xmlns="" xmlns:p14="http://schemas.microsoft.com/office/powerpoint/2010/main" val="2152762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recommendations</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3" name="TextBox 2"/>
          <p:cNvSpPr txBox="1"/>
          <p:nvPr/>
        </p:nvSpPr>
        <p:spPr>
          <a:xfrm>
            <a:off x="492370" y="1758462"/>
            <a:ext cx="9648092" cy="5262979"/>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Safe </a:t>
            </a:r>
            <a:r>
              <a:rPr lang="en-GB" sz="2800" dirty="0"/>
              <a:t>and legal routes to the EU must be made available for those fleeing conflict and </a:t>
            </a:r>
            <a:r>
              <a:rPr lang="en-GB" sz="2800" dirty="0" smtClean="0"/>
              <a:t>persecution. This will also help counter smuggling networks.</a:t>
            </a:r>
          </a:p>
          <a:p>
            <a:pPr marL="457200" indent="-457200">
              <a:buFont typeface="Arial" panose="020B0604020202020204" pitchFamily="34" charset="0"/>
              <a:buChar char="•"/>
            </a:pPr>
            <a:r>
              <a:rPr lang="en-GB" sz="2800" dirty="0" smtClean="0"/>
              <a:t>The EU and Member States should ratify the Istanbul Convention. </a:t>
            </a:r>
          </a:p>
          <a:p>
            <a:pPr marL="457200" indent="-457200">
              <a:buFont typeface="Arial" panose="020B0604020202020204" pitchFamily="34" charset="0"/>
              <a:buChar char="•"/>
            </a:pPr>
            <a:r>
              <a:rPr lang="en-GB" sz="2800" dirty="0" smtClean="0"/>
              <a:t>Member States should guarantee </a:t>
            </a:r>
            <a:r>
              <a:rPr lang="en-GB" sz="2800" dirty="0"/>
              <a:t>specialised trauma counselling and psychosocial </a:t>
            </a:r>
            <a:r>
              <a:rPr lang="en-GB" sz="2800" dirty="0" smtClean="0"/>
              <a:t>care.</a:t>
            </a:r>
          </a:p>
          <a:p>
            <a:pPr marL="457200" indent="-457200">
              <a:buFont typeface="Arial" panose="020B0604020202020204" pitchFamily="34" charset="0"/>
              <a:buChar char="•"/>
            </a:pPr>
            <a:r>
              <a:rPr lang="en-GB" sz="2800" dirty="0" smtClean="0"/>
              <a:t>The adoption of new, EU-wide gender guidelines on asylum.</a:t>
            </a:r>
          </a:p>
          <a:p>
            <a:pPr marL="457200" indent="-457200">
              <a:buFont typeface="Arial" panose="020B0604020202020204" pitchFamily="34" charset="0"/>
              <a:buChar char="•"/>
            </a:pPr>
            <a:r>
              <a:rPr lang="en-GB" sz="2800" dirty="0" smtClean="0"/>
              <a:t>Gender should be fully mainstreamed into all aspects of migration and asylum policy from design, implementation to evaluation. </a:t>
            </a:r>
          </a:p>
          <a:p>
            <a:pPr marL="457200" indent="-457200">
              <a:buFont typeface="Arial" panose="020B0604020202020204" pitchFamily="34" charset="0"/>
              <a:buChar char="•"/>
            </a:pPr>
            <a:endParaRPr lang="en-GB" sz="2800" dirty="0"/>
          </a:p>
        </p:txBody>
      </p:sp>
    </p:spTree>
    <p:extLst>
      <p:ext uri="{BB962C8B-B14F-4D97-AF65-F5344CB8AC3E}">
        <p14:creationId xmlns="" xmlns:p14="http://schemas.microsoft.com/office/powerpoint/2010/main" val="4044626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Refugee status determination (1/2)</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4" name="TextBox 3"/>
          <p:cNvSpPr txBox="1"/>
          <p:nvPr/>
        </p:nvSpPr>
        <p:spPr>
          <a:xfrm>
            <a:off x="879230" y="1582615"/>
            <a:ext cx="9636369" cy="523220"/>
          </a:xfrm>
          <a:prstGeom prst="rect">
            <a:avLst/>
          </a:prstGeom>
          <a:noFill/>
        </p:spPr>
        <p:txBody>
          <a:bodyPr wrap="square" rtlCol="0">
            <a:spAutoFit/>
          </a:bodyPr>
          <a:lstStyle/>
          <a:p>
            <a:endParaRPr lang="en-GB" sz="2800" dirty="0"/>
          </a:p>
        </p:txBody>
      </p:sp>
      <p:sp>
        <p:nvSpPr>
          <p:cNvPr id="6" name="TextBox 5"/>
          <p:cNvSpPr txBox="1"/>
          <p:nvPr/>
        </p:nvSpPr>
        <p:spPr>
          <a:xfrm>
            <a:off x="668214" y="1336430"/>
            <a:ext cx="11218986" cy="5693866"/>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Gendered forms of discrimination, including </a:t>
            </a:r>
            <a:r>
              <a:rPr lang="en-GB" sz="2800" dirty="0"/>
              <a:t>FGM</a:t>
            </a:r>
            <a:r>
              <a:rPr lang="en-GB" sz="2800" dirty="0" smtClean="0"/>
              <a:t>, constitute </a:t>
            </a:r>
            <a:r>
              <a:rPr lang="en-GB" sz="2800" dirty="0"/>
              <a:t>persecution and should be valid reasons for seeking asylum in the EU and </a:t>
            </a:r>
            <a:r>
              <a:rPr lang="en-GB" sz="2800" dirty="0" smtClean="0"/>
              <a:t>this </a:t>
            </a:r>
            <a:r>
              <a:rPr lang="en-GB" sz="2800" dirty="0"/>
              <a:t>should be reflected in new gender </a:t>
            </a:r>
            <a:r>
              <a:rPr lang="en-GB" sz="2800" dirty="0" smtClean="0"/>
              <a:t>guidelines.</a:t>
            </a:r>
          </a:p>
          <a:p>
            <a:pPr marL="457200" indent="-457200">
              <a:buFont typeface="Arial" panose="020B0604020202020204" pitchFamily="34" charset="0"/>
              <a:buChar char="•"/>
            </a:pPr>
            <a:r>
              <a:rPr lang="en-GB" sz="2800" dirty="0" smtClean="0"/>
              <a:t>More gender disaggregated data on the outlines of asylum decisions.</a:t>
            </a:r>
          </a:p>
          <a:p>
            <a:pPr marL="457200" indent="-457200">
              <a:buFont typeface="Arial" panose="020B0604020202020204" pitchFamily="34" charset="0"/>
              <a:buChar char="•"/>
            </a:pPr>
            <a:r>
              <a:rPr lang="en-GB" sz="2800" dirty="0" smtClean="0"/>
              <a:t>Paragraph 15 deals with FGM directly (see next slide)</a:t>
            </a:r>
          </a:p>
          <a:p>
            <a:pPr marL="457200" indent="-457200">
              <a:buFont typeface="Arial" panose="020B0604020202020204" pitchFamily="34" charset="0"/>
              <a:buChar char="•"/>
            </a:pPr>
            <a:r>
              <a:rPr lang="en-GB" sz="2800" dirty="0" smtClean="0"/>
              <a:t>More gender-sensitivity in credibility assessments</a:t>
            </a:r>
          </a:p>
          <a:p>
            <a:pPr marL="457200" indent="-457200">
              <a:buFont typeface="Arial" panose="020B0604020202020204" pitchFamily="34" charset="0"/>
              <a:buChar char="•"/>
            </a:pPr>
            <a:r>
              <a:rPr lang="en-GB" sz="2800" dirty="0" smtClean="0"/>
              <a:t>The need for gender differentiation of the list of so-called Safe Countries is adopted. </a:t>
            </a:r>
          </a:p>
          <a:p>
            <a:pPr marL="457200" indent="-457200">
              <a:buFont typeface="Arial" panose="020B0604020202020204" pitchFamily="34" charset="0"/>
              <a:buChar char="•"/>
            </a:pPr>
            <a:r>
              <a:rPr lang="en-GB" sz="2800" dirty="0" smtClean="0"/>
              <a:t>Calls for reason-giving in positive asylum decisions.</a:t>
            </a:r>
          </a:p>
          <a:p>
            <a:pPr marL="457200" indent="-457200">
              <a:buFont typeface="Arial" panose="020B0604020202020204" pitchFamily="34" charset="0"/>
              <a:buChar char="•"/>
            </a:pPr>
            <a:r>
              <a:rPr lang="en-GB" sz="2800" dirty="0" smtClean="0"/>
              <a:t>This would make available useful data on the Convention                 grounds on which asylum is being granted. </a:t>
            </a:r>
          </a:p>
          <a:p>
            <a:pPr marL="457200" indent="-457200">
              <a:buFont typeface="Arial" panose="020B0604020202020204" pitchFamily="34" charset="0"/>
              <a:buChar char="•"/>
            </a:pPr>
            <a:endParaRPr lang="en-GB" sz="2800" dirty="0" smtClean="0"/>
          </a:p>
          <a:p>
            <a:pPr marL="457200" indent="-457200">
              <a:buFont typeface="Arial" panose="020B0604020202020204" pitchFamily="34" charset="0"/>
              <a:buChar char="•"/>
            </a:pPr>
            <a:endParaRPr lang="en-GB" sz="2800" dirty="0" smtClean="0"/>
          </a:p>
        </p:txBody>
      </p:sp>
    </p:spTree>
    <p:extLst>
      <p:ext uri="{BB962C8B-B14F-4D97-AF65-F5344CB8AC3E}">
        <p14:creationId xmlns="" xmlns:p14="http://schemas.microsoft.com/office/powerpoint/2010/main" val="568255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Refugee status determination (2/2)</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4" name="TextBox 3"/>
          <p:cNvSpPr txBox="1"/>
          <p:nvPr/>
        </p:nvSpPr>
        <p:spPr>
          <a:xfrm>
            <a:off x="879230" y="1582615"/>
            <a:ext cx="9636369" cy="523220"/>
          </a:xfrm>
          <a:prstGeom prst="rect">
            <a:avLst/>
          </a:prstGeom>
          <a:noFill/>
        </p:spPr>
        <p:txBody>
          <a:bodyPr wrap="square" rtlCol="0">
            <a:spAutoFit/>
          </a:bodyPr>
          <a:lstStyle/>
          <a:p>
            <a:endParaRPr lang="en-GB" sz="2800" dirty="0"/>
          </a:p>
        </p:txBody>
      </p:sp>
      <p:sp>
        <p:nvSpPr>
          <p:cNvPr id="3" name="TextBox 2"/>
          <p:cNvSpPr txBox="1"/>
          <p:nvPr/>
        </p:nvSpPr>
        <p:spPr>
          <a:xfrm>
            <a:off x="574431" y="1582615"/>
            <a:ext cx="9237784" cy="4154984"/>
          </a:xfrm>
          <a:prstGeom prst="rect">
            <a:avLst/>
          </a:prstGeom>
          <a:noFill/>
        </p:spPr>
        <p:txBody>
          <a:bodyPr wrap="square" rtlCol="0">
            <a:spAutoFit/>
          </a:bodyPr>
          <a:lstStyle/>
          <a:p>
            <a:r>
              <a:rPr lang="en-GB" sz="2400" i="1" dirty="0"/>
              <a:t>15.  Urges the Commission to develop </a:t>
            </a:r>
            <a:r>
              <a:rPr lang="en-GB" sz="2400" i="1" u="sng" dirty="0"/>
              <a:t>interpretative guidelines on FGM </a:t>
            </a:r>
            <a:r>
              <a:rPr lang="en-GB" sz="2400" i="1" dirty="0"/>
              <a:t>which give full consideration to the UNHCR Guidelines on gender-based persecution and </a:t>
            </a:r>
            <a:r>
              <a:rPr lang="en-GB" sz="2400" i="1" u="sng" dirty="0"/>
              <a:t>Guidance Note on FGM </a:t>
            </a:r>
            <a:r>
              <a:rPr lang="en-GB" sz="2400" i="1" dirty="0"/>
              <a:t>and which clearly outline Member States’ obligations, with a particular focus on identifying and communicating with vulnerable asylum seekers; stresses that </a:t>
            </a:r>
            <a:r>
              <a:rPr lang="en-GB" sz="2400" i="1" u="sng" dirty="0"/>
              <a:t>FGM survivors may have difficulty in expressing their trauma from FGM</a:t>
            </a:r>
            <a:r>
              <a:rPr lang="en-GB" sz="2400" i="1" dirty="0"/>
              <a:t>; calls on the Member States to take measures to ensure that all forms of violence against women, including FGM, can be recognised as a form of persecution and that the victims can thus avail themselves of the protection offered by the 1951 Convention relating to the Status of Refugees, in line with </a:t>
            </a:r>
            <a:r>
              <a:rPr lang="en-GB" sz="2400" i="1" u="sng" dirty="0"/>
              <a:t>Article 60 of the Istanbul </a:t>
            </a:r>
            <a:r>
              <a:rPr lang="en-GB" sz="2400" i="1" u="sng" dirty="0" smtClean="0"/>
              <a:t>Convention</a:t>
            </a:r>
            <a:r>
              <a:rPr lang="en-GB" sz="2400" i="1" dirty="0" smtClean="0"/>
              <a:t>; </a:t>
            </a:r>
            <a:endParaRPr lang="en-GB" sz="2400" i="1" dirty="0"/>
          </a:p>
        </p:txBody>
      </p:sp>
    </p:spTree>
    <p:extLst>
      <p:ext uri="{BB962C8B-B14F-4D97-AF65-F5344CB8AC3E}">
        <p14:creationId xmlns="" xmlns:p14="http://schemas.microsoft.com/office/powerpoint/2010/main" val="817401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needs of women in asylum procedures (1/2)</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3" name="TextBox 2"/>
          <p:cNvSpPr txBox="1"/>
          <p:nvPr/>
        </p:nvSpPr>
        <p:spPr>
          <a:xfrm>
            <a:off x="679938" y="1770185"/>
            <a:ext cx="9425354" cy="5539978"/>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The </a:t>
            </a:r>
            <a:r>
              <a:rPr lang="en-GB" sz="2800" dirty="0"/>
              <a:t>right to request a female interviewer and interpreter and to have a personal interview separately from any third </a:t>
            </a:r>
            <a:r>
              <a:rPr lang="en-GB" sz="2800" dirty="0" smtClean="0"/>
              <a:t>parties.</a:t>
            </a:r>
          </a:p>
          <a:p>
            <a:pPr marL="285750" indent="-285750">
              <a:buFont typeface="Arial" panose="020B0604020202020204" pitchFamily="34" charset="0"/>
              <a:buChar char="•"/>
            </a:pPr>
            <a:r>
              <a:rPr lang="en-GB" sz="2800" dirty="0" smtClean="0"/>
              <a:t>Mandatory training for staff on </a:t>
            </a:r>
            <a:r>
              <a:rPr lang="en-GB" sz="2800" dirty="0"/>
              <a:t>sexual violence, trauma and </a:t>
            </a:r>
            <a:r>
              <a:rPr lang="en-GB" sz="2800" dirty="0" smtClean="0"/>
              <a:t>memory. </a:t>
            </a:r>
          </a:p>
          <a:p>
            <a:pPr marL="285750" indent="-285750">
              <a:buFont typeface="Arial" panose="020B0604020202020204" pitchFamily="34" charset="0"/>
              <a:buChar char="•"/>
            </a:pPr>
            <a:r>
              <a:rPr lang="en-GB" sz="2800" dirty="0"/>
              <a:t>Member States </a:t>
            </a:r>
            <a:r>
              <a:rPr lang="en-GB" sz="2800" dirty="0" smtClean="0"/>
              <a:t>should </a:t>
            </a:r>
            <a:r>
              <a:rPr lang="en-GB" sz="2800" dirty="0"/>
              <a:t>guarantee full access to sexual and reproductive health and rights, including access to safe abortion, and to allocate additional resources to healthcare provision as a matter of </a:t>
            </a:r>
            <a:r>
              <a:rPr lang="en-GB" sz="2800" dirty="0" smtClean="0"/>
              <a:t>urgency.</a:t>
            </a:r>
          </a:p>
          <a:p>
            <a:pPr marL="285750" indent="-285750">
              <a:buFont typeface="Arial" panose="020B0604020202020204" pitchFamily="34" charset="0"/>
              <a:buChar char="•"/>
            </a:pPr>
            <a:r>
              <a:rPr lang="en-GB" sz="2800" dirty="0" smtClean="0"/>
              <a:t>Women should have an </a:t>
            </a:r>
            <a:r>
              <a:rPr lang="en-GB" sz="2800" dirty="0"/>
              <a:t>independent legal status from that of their spouse</a:t>
            </a:r>
            <a:endParaRPr lang="en-GB" sz="2800" dirty="0" smtClean="0"/>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endParaRPr lang="en-GB" dirty="0"/>
          </a:p>
        </p:txBody>
      </p:sp>
    </p:spTree>
    <p:extLst>
      <p:ext uri="{BB962C8B-B14F-4D97-AF65-F5344CB8AC3E}">
        <p14:creationId xmlns="" xmlns:p14="http://schemas.microsoft.com/office/powerpoint/2010/main" val="198452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needs of women in asylum procedures (2/2)</a:t>
            </a:r>
            <a:endParaRPr lang="en-GB" b="1" dirty="0"/>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482870" y="4816454"/>
            <a:ext cx="2580176" cy="1634963"/>
          </a:xfrm>
          <a:prstGeom prst="rect">
            <a:avLst/>
          </a:prstGeom>
        </p:spPr>
      </p:pic>
      <p:sp>
        <p:nvSpPr>
          <p:cNvPr id="3" name="TextBox 2"/>
          <p:cNvSpPr txBox="1"/>
          <p:nvPr/>
        </p:nvSpPr>
        <p:spPr>
          <a:xfrm>
            <a:off x="832337" y="1924110"/>
            <a:ext cx="9425354" cy="3323987"/>
          </a:xfrm>
          <a:prstGeom prst="rect">
            <a:avLst/>
          </a:prstGeom>
          <a:noFill/>
        </p:spPr>
        <p:txBody>
          <a:bodyPr wrap="square" rtlCol="0">
            <a:spAutoFit/>
          </a:bodyPr>
          <a:lstStyle/>
          <a:p>
            <a:r>
              <a:rPr lang="en-GB" sz="3200" i="1" dirty="0"/>
              <a:t>27.  Notes with concern that many asylum case workers in the EU are </a:t>
            </a:r>
            <a:r>
              <a:rPr lang="en-GB" sz="3200" i="1" u="sng" dirty="0"/>
              <a:t>not familiar with FGM</a:t>
            </a:r>
            <a:r>
              <a:rPr lang="en-GB" sz="3200" i="1" dirty="0"/>
              <a:t>; calls on the Member States to work at national level with their asylum authorities to establish better procedures to help support and assist women and girls who have undergone or who are at risk of FGM;</a:t>
            </a:r>
          </a:p>
          <a:p>
            <a:pPr marL="285750" indent="-285750">
              <a:buFont typeface="Arial" panose="020B0604020202020204" pitchFamily="34" charset="0"/>
              <a:buChar char="•"/>
            </a:pPr>
            <a:endParaRPr lang="en-GB" dirty="0"/>
          </a:p>
        </p:txBody>
      </p:sp>
    </p:spTree>
    <p:extLst>
      <p:ext uri="{BB962C8B-B14F-4D97-AF65-F5344CB8AC3E}">
        <p14:creationId xmlns="" xmlns:p14="http://schemas.microsoft.com/office/powerpoint/2010/main" val="1228628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744</Words>
  <Application>Microsoft Office PowerPoint</Application>
  <PresentationFormat>Custom</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Report of the European Parliament on the situation of women refugees and asylum seekers in the EU  </vt:lpstr>
      <vt:lpstr>Mary Honeyball</vt:lpstr>
      <vt:lpstr>Context of the report</vt:lpstr>
      <vt:lpstr>Procedure for adoption of the report</vt:lpstr>
      <vt:lpstr>Key recommendations</vt:lpstr>
      <vt:lpstr>Refugee status determination (1/2)</vt:lpstr>
      <vt:lpstr>Refugee status determination (2/2)</vt:lpstr>
      <vt:lpstr>The needs of women in asylum procedures (1/2)</vt:lpstr>
      <vt:lpstr>The needs of women in asylum procedures (2/2)</vt:lpstr>
      <vt:lpstr>Reception </vt:lpstr>
      <vt:lpstr>Detention </vt:lpstr>
      <vt:lpstr>Social inclusion and integration</vt:lpstr>
    </vt:vector>
  </TitlesOfParts>
  <Company>European Parliament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the situation of women refugees and asylum seekers in the EU</dc:title>
  <dc:creator>HONEYBALL Mary</dc:creator>
  <cp:lastModifiedBy>Natalie</cp:lastModifiedBy>
  <cp:revision>39</cp:revision>
  <dcterms:created xsi:type="dcterms:W3CDTF">2016-05-31T10:57:49Z</dcterms:created>
  <dcterms:modified xsi:type="dcterms:W3CDTF">2016-06-01T08:55:23Z</dcterms:modified>
</cp:coreProperties>
</file>