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9"/>
  </p:notesMasterIdLst>
  <p:sldIdLst>
    <p:sldId id="258" r:id="rId3"/>
    <p:sldId id="277" r:id="rId4"/>
    <p:sldId id="266" r:id="rId5"/>
    <p:sldId id="267" r:id="rId6"/>
    <p:sldId id="269" r:id="rId7"/>
    <p:sldId id="306" r:id="rId8"/>
    <p:sldId id="30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3" r:id="rId23"/>
    <p:sldId id="299" r:id="rId24"/>
    <p:sldId id="303" r:id="rId25"/>
    <p:sldId id="304" r:id="rId26"/>
    <p:sldId id="305" r:id="rId27"/>
    <p:sldId id="276" r:id="rId2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60" d="100"/>
          <a:sy n="60" d="100"/>
        </p:scale>
        <p:origin x="-9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AA936-0C58-4565-9016-E5260EC441B9}" type="datetimeFigureOut">
              <a:rPr lang="en-GB" smtClean="0"/>
              <a:pPr/>
              <a:t>02/06/2016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59A7-22E5-4ACF-B98A-462EBDC836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362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8EBFB2-2FF7-4967-A572-36B5E80DBA79}" type="slidenum">
              <a:rPr lang="en-GB" altLang="fr-FR"/>
              <a:pPr>
                <a:spcBef>
                  <a:spcPct val="0"/>
                </a:spcBef>
              </a:pPr>
              <a:t>13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750860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037275-213F-4BD4-9573-174EA3C65CCF}" type="slidenum">
              <a:rPr lang="en-IE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I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9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300420-D8F1-4B5C-97D1-19DC7326EC0E}" type="slidenum">
              <a:rPr lang="en-GB" altLang="fr-FR"/>
              <a:pPr>
                <a:spcBef>
                  <a:spcPct val="0"/>
                </a:spcBef>
              </a:pPr>
              <a:t>14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109577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fr-F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D6514C-916F-44CE-A7A0-60E9DD1386D7}" type="slidenum">
              <a:rPr lang="en-GB" altLang="fr-FR"/>
              <a:pPr>
                <a:spcBef>
                  <a:spcPct val="0"/>
                </a:spcBef>
              </a:pPr>
              <a:t>15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206398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F30FCC-DDD8-41F2-838C-D4BCF3E028F8}" type="slidenum">
              <a:rPr lang="en-GB" altLang="fr-FR"/>
              <a:pPr>
                <a:spcBef>
                  <a:spcPct val="0"/>
                </a:spcBef>
              </a:pPr>
              <a:t>16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183351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939D01-5D29-4D76-ADB5-2BA3B92458E4}" type="slidenum">
              <a:rPr lang="en-GB" altLang="fr-FR"/>
              <a:pPr>
                <a:spcBef>
                  <a:spcPct val="0"/>
                </a:spcBef>
              </a:pPr>
              <a:t>17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7432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21B9E-08F6-466F-A5C5-897DC0BAE0D4}" type="slidenum">
              <a:rPr lang="en-GB" altLang="fr-FR"/>
              <a:pPr>
                <a:spcBef>
                  <a:spcPct val="0"/>
                </a:spcBef>
              </a:pPr>
              <a:t>18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3527530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DB558-908D-4C69-958E-5C83EED17607}" type="slidenum">
              <a:rPr lang="en-IE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I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3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83F70B-881E-4EF7-AB2D-A5EC351E9B36}" type="slidenum">
              <a:rPr lang="en-IE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I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397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D6CDF0-0112-4B67-82BB-CFA2DDD6D6AE}" type="slidenum">
              <a:rPr lang="en-IE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I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6" y="1122363"/>
            <a:ext cx="10364411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96" y="3602038"/>
            <a:ext cx="103644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3D633-44A9-4A54-8B2B-A8B1B51E8DE3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EB6B-3FFC-4EC5-897F-B817E3F96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1960307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83FF-7DDA-467E-B8FC-8893D9C7189E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FFC3-7023-4654-B74B-6F0767E01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000708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F680F-FCC5-4EC6-936A-2B2835FCBF0C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AC3F-C93D-4783-BF65-2D6960205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72920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100" y="64135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96033" y="3073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hangingPunct="0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0457-6115-4A9D-A81A-C3AAEF4477AE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B59B-1DFC-4094-A3C8-753B56C71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598664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1491-8E5E-4A6F-A429-626BD54FE28D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72EA7-B1AD-4ED7-A812-4F16B0299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61926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FC6A-2517-400B-91F8-1F122EFFC370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715F-EF12-48C0-B3E3-BBB5EE721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845392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3989147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092235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565409"/>
            <a:ext cx="3298955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3989147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092235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565408"/>
            <a:ext cx="330033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3989147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092235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565410"/>
            <a:ext cx="3294259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A6C4-0B83-4DCB-94EF-C0E5B1ACC827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3AA1-892C-45E7-8F47-E80BF843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887280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9A74-2CA0-4E68-8B7A-2BE09CD86CB9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3913-E5EC-445E-97A5-934896226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2778478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889F-0BE6-48D9-8B29-E59DA0025E93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71244-8606-409D-96AE-4F8664AFE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84358519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6" y="1122363"/>
            <a:ext cx="10364411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96" y="3602038"/>
            <a:ext cx="103644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3D633-44A9-4A54-8B2B-A8B1B51E8DE3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EB6B-3FFC-4EC5-897F-B817E3F96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43047703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2BBA-E78C-445C-A0DE-F29AE38E3B13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5AF9-7321-48B0-B834-2B3C2F0F4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3204750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2BBA-E78C-445C-A0DE-F29AE38E3B13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5AF9-7321-48B0-B834-2B3C2F0F4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6294251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410AB-692C-444B-94B2-8AC27DFFD6D5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54F8-80B4-44EC-929C-81B34C7CB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9516223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ACC7-B00C-4728-932E-AF432FA654C6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E412-824E-4C63-8169-F625E138A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08047512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569" y="2088320"/>
            <a:ext cx="480043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74" y="2088320"/>
            <a:ext cx="478858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5F3B-3601-4B8B-88BE-C6C993C8D211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B945-D3C2-49B7-8EFC-918064651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35517467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0674-4759-4D5B-B177-08D08B2D1664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68C4-A137-48DC-890D-9D13306E2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9738938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F460-F2F8-47E7-8CD3-1307B2CA9A0A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3E49-0C81-474A-B4C6-C7632660F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92892263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7062-2E68-4B23-BBC6-3B0AE68F5109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81B8-5C45-4341-9236-ED9CD6D5B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0455871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556804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9910" y="758881"/>
            <a:ext cx="39559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561656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B100-CDF8-4349-B76A-97DF709E1974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1A81-98C0-46DA-A206-9962B714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95591590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83FF-7DDA-467E-B8FC-8893D9C7189E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FFC3-7023-4654-B74B-6F0767E01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2457396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F680F-FCC5-4EC6-936A-2B2835FCBF0C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AC3F-C93D-4783-BF65-2D6960205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610691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100" y="64135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96033" y="3073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hangingPunct="0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0457-6115-4A9D-A81A-C3AAEF4477AE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B59B-1DFC-4094-A3C8-753B56C71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349114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410AB-692C-444B-94B2-8AC27DFFD6D5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54F8-80B4-44EC-929C-81B34C7CB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103335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1491-8E5E-4A6F-A429-626BD54FE28D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72EA7-B1AD-4ED7-A812-4F16B0299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4900173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FC6A-2517-400B-91F8-1F122EFFC370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715F-EF12-48C0-B3E3-BBB5EE721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7516049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3989147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092235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565409"/>
            <a:ext cx="3298955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3989147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092235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565408"/>
            <a:ext cx="330033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3989147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092235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565410"/>
            <a:ext cx="3294259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A6C4-0B83-4DCB-94EF-C0E5B1ACC827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3AA1-892C-45E7-8F47-E80BF843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2612699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9A74-2CA0-4E68-8B7A-2BE09CD86CB9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3913-E5EC-445E-97A5-934896226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96884469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889F-0BE6-48D9-8B29-E59DA0025E93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71244-8606-409D-96AE-4F8664AFE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0583032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ACC7-B00C-4728-932E-AF432FA654C6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E412-824E-4C63-8169-F625E138A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0079820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569" y="2088320"/>
            <a:ext cx="480043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74" y="2088320"/>
            <a:ext cx="478858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5F3B-3601-4B8B-88BE-C6C993C8D211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B945-D3C2-49B7-8EFC-918064651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648689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0674-4759-4D5B-B177-08D08B2D1664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68C4-A137-48DC-890D-9D13306E2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03702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F460-F2F8-47E7-8CD3-1307B2CA9A0A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3E49-0C81-474A-B4C6-C7632660F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9331913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7062-2E68-4B23-BBC6-3B0AE68F5109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81B8-5C45-4341-9236-ED9CD6D5B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426106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556804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9910" y="758881"/>
            <a:ext cx="39559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561656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B100-CDF8-4349-B76A-97DF709E1974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1A81-98C0-46DA-A206-9962B714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929055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52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095500"/>
            <a:ext cx="10352617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859CDA-CF29-418D-B755-BA6ABA731A96}" type="datetime1">
              <a:rPr lang="en-US">
                <a:solidFill>
                  <a:prstClr val="white">
                    <a:tint val="75000"/>
                  </a:prst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B859A3-33A9-4575-945F-5E534AE07F20}" type="slidenum">
              <a:rPr lang="en-US" altLang="en-US">
                <a:latin typeface="Georgia" panose="02040502050405020303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472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ll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52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095500"/>
            <a:ext cx="10352617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859CDA-CF29-418D-B755-BA6ABA731A96}" type="datetime1">
              <a:rPr lang="en-US">
                <a:solidFill>
                  <a:prstClr val="white">
                    <a:tint val="75000"/>
                  </a:prst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6/2/2016</a:t>
            </a:fld>
            <a:endParaRPr lang="en-US">
              <a:solidFill>
                <a:prstClr val="white">
                  <a:tint val="75000"/>
                </a:prst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B859A3-33A9-4575-945F-5E534AE07F20}" type="slidenum">
              <a:rPr lang="en-US" altLang="en-US">
                <a:latin typeface="Georgia" panose="02040502050405020303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107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ll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852" y="107950"/>
            <a:ext cx="9852022" cy="2006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i="1" dirty="0" smtClean="0">
                <a:solidFill>
                  <a:srgbClr val="FF0000"/>
                </a:solidFill>
                <a:effectLst/>
              </a:rPr>
              <a:t>END FGM NETWORK </a:t>
            </a:r>
            <a:br>
              <a:rPr lang="en-GB" sz="3600" i="1" dirty="0" smtClean="0">
                <a:solidFill>
                  <a:srgbClr val="FF0000"/>
                </a:solidFill>
                <a:effectLst/>
              </a:rPr>
            </a:br>
            <a:r>
              <a:rPr lang="en-GB" sz="3600" i="1" dirty="0" smtClean="0">
                <a:solidFill>
                  <a:srgbClr val="FF0000"/>
                </a:solidFill>
                <a:effectLst/>
              </a:rPr>
              <a:t>TRAINING </a:t>
            </a:r>
            <a:r>
              <a:rPr lang="en-GB" sz="3600" i="1" dirty="0">
                <a:solidFill>
                  <a:srgbClr val="FF0000"/>
                </a:solidFill>
                <a:effectLst/>
              </a:rPr>
              <a:t/>
            </a:r>
            <a:br>
              <a:rPr lang="en-GB" sz="3600" i="1" dirty="0">
                <a:solidFill>
                  <a:srgbClr val="FF0000"/>
                </a:solidFill>
                <a:effectLst/>
              </a:rPr>
            </a:br>
            <a:r>
              <a:rPr lang="en-GB" sz="3600" i="1" dirty="0">
                <a:solidFill>
                  <a:srgbClr val="FF0000"/>
                </a:solidFill>
                <a:effectLst/>
              </a:rPr>
              <a:t>on </a:t>
            </a:r>
            <a:r>
              <a:rPr lang="en-GB" sz="3600" i="1" dirty="0" smtClean="0">
                <a:solidFill>
                  <a:srgbClr val="FF0000"/>
                </a:solidFill>
                <a:effectLst/>
              </a:rPr>
              <a:t>FGM AND ASYLUM</a:t>
            </a:r>
            <a:r>
              <a:rPr lang="en-GB" sz="3600" i="1" dirty="0">
                <a:solidFill>
                  <a:srgbClr val="FF0000"/>
                </a:solidFill>
                <a:effectLst/>
              </a:rPr>
              <a:t/>
            </a:r>
            <a:br>
              <a:rPr lang="en-GB" sz="3600" i="1" dirty="0">
                <a:solidFill>
                  <a:srgbClr val="FF0000"/>
                </a:solidFill>
                <a:effectLst/>
              </a:rPr>
            </a:br>
            <a:r>
              <a:rPr lang="en-GB" sz="3600" i="1" dirty="0" smtClean="0">
                <a:solidFill>
                  <a:srgbClr val="FF0000"/>
                </a:solidFill>
                <a:effectLst/>
              </a:rPr>
              <a:t>1 AND 2 June 2016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2413" y="609600"/>
            <a:ext cx="4641850" cy="518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NETWORK</a:t>
            </a:r>
            <a:endParaRPr lang="en-US" dirty="0"/>
          </a:p>
          <a:p>
            <a:pPr>
              <a:defRPr/>
            </a:pPr>
            <a:endParaRPr lang="en-GB" dirty="0"/>
          </a:p>
        </p:txBody>
      </p:sp>
      <p:sp>
        <p:nvSpPr>
          <p:cNvPr id="5127" name="Subtitle 2"/>
          <p:cNvSpPr>
            <a:spLocks noGrp="1"/>
          </p:cNvSpPr>
          <p:nvPr>
            <p:ph type="body" sz="half" idx="2"/>
          </p:nvPr>
        </p:nvSpPr>
        <p:spPr>
          <a:xfrm>
            <a:off x="594516" y="2112201"/>
            <a:ext cx="3460502" cy="2819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CREDIBILITY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OF CLAIMS PERTAINIG TO FGM IN THE </a:t>
            </a:r>
          </a:p>
          <a:p>
            <a:pPr lvl="0"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EU CONTEX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634" y="227807"/>
            <a:ext cx="1049337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30375" y="5248276"/>
            <a:ext cx="5329238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050" dirty="0">
              <a:solidFill>
                <a:srgbClr val="000000"/>
              </a:solidFill>
              <a:latin typeface="EPUOC S+ Helvetica Neue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EPUOC S+ Helvetica Neue"/>
                <a:cs typeface="Arial" panose="020B0604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269077" y="5223445"/>
            <a:ext cx="3600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UNHCR</a:t>
            </a:r>
            <a:endParaRPr lang="en-US" altLang="en-US" sz="1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Bureau for Europ</a:t>
            </a:r>
            <a:r>
              <a:rPr lang="en-US" altLang="en-US" sz="1600" b="1" dirty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</a:t>
            </a:r>
            <a:endParaRPr lang="en-GB" altLang="en-US" sz="1600" b="1" dirty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12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829" y="2114550"/>
            <a:ext cx="6888554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9074" y="5135236"/>
            <a:ext cx="13208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088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415442" y="1935164"/>
            <a:ext cx="9016980" cy="4176712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There is no common approach to credibility assessment within the EU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fr-FR" sz="2400" dirty="0" smtClean="0"/>
              <a:t>Through APD study, FDQ project, and observation of State practices in EU: </a:t>
            </a:r>
            <a:endParaRPr lang="en-GB" altLang="fr-FR" sz="2400" dirty="0" smtClean="0"/>
          </a:p>
          <a:p>
            <a:pPr lvl="1" algn="just" eaLnBrk="1" hangingPunct="1"/>
            <a:r>
              <a:rPr lang="en-GB" altLang="fr-FR" sz="2400" dirty="0"/>
              <a:t>Common trend - negative decisions often made on credibility grounds </a:t>
            </a:r>
          </a:p>
          <a:p>
            <a:pPr lvl="1" algn="just" eaLnBrk="1" hangingPunct="1"/>
            <a:r>
              <a:rPr lang="en-GB" altLang="fr-FR" sz="2400" dirty="0"/>
              <a:t>Particularly challenging aspect of decision-making for </a:t>
            </a:r>
            <a:r>
              <a:rPr lang="en-GB" altLang="fr-FR" sz="2400" dirty="0" smtClean="0"/>
              <a:t>decision-makers</a:t>
            </a:r>
            <a:endParaRPr lang="en-GB" altLang="fr-FR" sz="2400" dirty="0"/>
          </a:p>
          <a:p>
            <a:pPr algn="just" eaLnBrk="1" hangingPunct="1"/>
            <a:endParaRPr lang="en-GB" altLang="en-US" i="1" dirty="0" smtClean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rgbClr val="990033"/>
                </a:solidFill>
              </a:rPr>
              <a:t>Credibility</a:t>
            </a:r>
            <a:r>
              <a:rPr lang="en-GB" altLang="en-US" dirty="0" smtClean="0"/>
              <a:t> </a:t>
            </a:r>
            <a:r>
              <a:rPr lang="en-GB" altLang="en-US" dirty="0" smtClean="0">
                <a:solidFill>
                  <a:srgbClr val="990033"/>
                </a:solidFill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xmlns="" val="1856694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914401" y="1989138"/>
            <a:ext cx="10233763" cy="4176712"/>
          </a:xfrm>
        </p:spPr>
        <p:txBody>
          <a:bodyPr>
            <a:normAutofit lnSpcReduction="10000"/>
          </a:bodyPr>
          <a:lstStyle/>
          <a:p>
            <a:pPr lvl="1" eaLnBrk="1" hangingPunct="1">
              <a:spcAft>
                <a:spcPts val="300"/>
              </a:spcAft>
            </a:pPr>
            <a:r>
              <a:rPr lang="en-GB" altLang="fr-FR" sz="2600" dirty="0"/>
              <a:t>Lack of common understanding of key concepts of credibility assessment</a:t>
            </a:r>
          </a:p>
          <a:p>
            <a:pPr lvl="1" eaLnBrk="1" hangingPunct="1">
              <a:spcAft>
                <a:spcPts val="300"/>
              </a:spcAft>
            </a:pPr>
            <a:r>
              <a:rPr lang="en-GB" altLang="fr-FR" sz="2600" dirty="0"/>
              <a:t>Lack of harmonized approaches &amp; different legal traditions</a:t>
            </a:r>
          </a:p>
          <a:p>
            <a:pPr lvl="1" eaLnBrk="1" hangingPunct="1">
              <a:spcAft>
                <a:spcPts val="300"/>
              </a:spcAft>
            </a:pPr>
            <a:r>
              <a:rPr lang="en-GB" altLang="fr-FR" sz="2600" dirty="0"/>
              <a:t>Little guidance in EU asylum acquis </a:t>
            </a:r>
          </a:p>
          <a:p>
            <a:pPr lvl="1" eaLnBrk="1" hangingPunct="1">
              <a:spcAft>
                <a:spcPts val="300"/>
              </a:spcAft>
            </a:pPr>
            <a:r>
              <a:rPr lang="en-US" altLang="fr-FR" sz="2600" dirty="0"/>
              <a:t>Limited UNHCR guidance</a:t>
            </a:r>
            <a:endParaRPr lang="en-GB" altLang="fr-FR" sz="2600" dirty="0"/>
          </a:p>
          <a:p>
            <a:pPr lvl="1" eaLnBrk="1" hangingPunct="1">
              <a:spcAft>
                <a:spcPts val="300"/>
              </a:spcAft>
            </a:pPr>
            <a:r>
              <a:rPr lang="en-US" altLang="fr-FR" sz="2600" dirty="0"/>
              <a:t>Limited jurisprudence</a:t>
            </a:r>
            <a:endParaRPr lang="en-GB" altLang="fr-FR" sz="2600" dirty="0"/>
          </a:p>
          <a:p>
            <a:pPr lvl="1" eaLnBrk="1" hangingPunct="1">
              <a:spcAft>
                <a:spcPts val="300"/>
              </a:spcAft>
            </a:pPr>
            <a:r>
              <a:rPr lang="en-GB" altLang="fr-FR" sz="2600" dirty="0"/>
              <a:t>Very limited guidance by EU asylum determining authorities on credibility</a:t>
            </a:r>
            <a:endParaRPr lang="en-GB" altLang="en-US" sz="2600" dirty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>
                <a:solidFill>
                  <a:srgbClr val="990033"/>
                </a:solidFill>
              </a:rPr>
              <a:t>Credibility</a:t>
            </a:r>
            <a:r>
              <a:rPr lang="en-GB" altLang="en-US" smtClean="0"/>
              <a:t> </a:t>
            </a:r>
            <a:r>
              <a:rPr lang="en-GB" altLang="en-US" smtClean="0">
                <a:solidFill>
                  <a:srgbClr val="990033"/>
                </a:solidFill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xmlns="" val="2165723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38411" y="2492376"/>
            <a:ext cx="6267189" cy="3673475"/>
          </a:xfrm>
        </p:spPr>
        <p:txBody>
          <a:bodyPr/>
          <a:lstStyle/>
          <a:p>
            <a:pPr lvl="1" eaLnBrk="1" hangingPunct="1"/>
            <a:r>
              <a:rPr lang="en-GB" altLang="en-US" sz="2400" dirty="0" smtClean="0"/>
              <a:t>Looked at the practice of credibility assessment in several EU Member States </a:t>
            </a:r>
          </a:p>
          <a:p>
            <a:pPr lvl="1" eaLnBrk="1" hangingPunct="1"/>
            <a:r>
              <a:rPr lang="en-GB" altLang="en-US" sz="2400" dirty="0" smtClean="0"/>
              <a:t>Examined credibility assessment for adult asylum seekers </a:t>
            </a:r>
          </a:p>
          <a:p>
            <a:pPr lvl="1" eaLnBrk="1" hangingPunct="1"/>
            <a:r>
              <a:rPr lang="en-GB" altLang="en-US" sz="2400" dirty="0" smtClean="0"/>
              <a:t>Highlighted the importance of a multi-disciplinary approach </a:t>
            </a:r>
          </a:p>
          <a:p>
            <a:pPr algn="just" eaLnBrk="1" hangingPunct="1"/>
            <a:endParaRPr lang="en-GB" altLang="en-US" i="1" dirty="0" smtClean="0"/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9240" y="1033311"/>
            <a:ext cx="34131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0" y="1121819"/>
            <a:ext cx="7058026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200" dirty="0">
                <a:solidFill>
                  <a:srgbClr val="990033"/>
                </a:solidFill>
              </a:rPr>
              <a:t>Beyond Proof: Credibility Assessment in EU Asylum Systems (2013):</a:t>
            </a:r>
          </a:p>
        </p:txBody>
      </p:sp>
    </p:spTree>
    <p:extLst>
      <p:ext uri="{BB962C8B-B14F-4D97-AF65-F5344CB8AC3E}">
        <p14:creationId xmlns:p14="http://schemas.microsoft.com/office/powerpoint/2010/main" xmlns="" val="1115054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92313" y="763589"/>
            <a:ext cx="8229600" cy="720725"/>
          </a:xfrm>
        </p:spPr>
        <p:txBody>
          <a:bodyPr/>
          <a:lstStyle/>
          <a:p>
            <a:pPr algn="ctr" eaLnBrk="1" hangingPunct="1"/>
            <a:r>
              <a:rPr lang="en-GB" altLang="fr-FR" i="1" smtClean="0">
                <a:solidFill>
                  <a:srgbClr val="C00000"/>
                </a:solidFill>
              </a:rPr>
              <a:t>Principles and standards</a:t>
            </a:r>
            <a:endParaRPr lang="en-GB" altLang="fr-FR" smtClean="0">
              <a:solidFill>
                <a:srgbClr val="C0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390389" y="1628777"/>
            <a:ext cx="9707671" cy="4972440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fr-FR" sz="2400" dirty="0" smtClean="0"/>
              <a:t>Limited guidance (Art.4 QD + Art.10(3) APD, general principles EU law) + different national legal traditions but </a:t>
            </a:r>
            <a:r>
              <a:rPr lang="en-US" altLang="fr-FR" sz="2400" u="sng" dirty="0" smtClean="0"/>
              <a:t>not unfettered discretion</a:t>
            </a:r>
            <a:r>
              <a:rPr lang="en-US" altLang="fr-FR" sz="2400" dirty="0" smtClean="0"/>
              <a:t>:</a:t>
            </a:r>
            <a:endParaRPr lang="en-GB" altLang="fr-FR" sz="2400" dirty="0" smtClean="0"/>
          </a:p>
          <a:p>
            <a:pPr eaLnBrk="1" hangingPunct="1">
              <a:spcAft>
                <a:spcPts val="600"/>
              </a:spcAft>
            </a:pPr>
            <a:r>
              <a:rPr lang="en-GB" altLang="fr-FR" sz="2400" dirty="0" smtClean="0"/>
              <a:t> Shared duty to substantiate 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2400" dirty="0" smtClean="0"/>
              <a:t> Individual assessment </a:t>
            </a:r>
          </a:p>
          <a:p>
            <a:pPr eaLnBrk="1" hangingPunct="1">
              <a:spcAft>
                <a:spcPts val="600"/>
              </a:spcAft>
            </a:pPr>
            <a:r>
              <a:rPr lang="en-GB" altLang="fr-FR" sz="2400" dirty="0" smtClean="0"/>
              <a:t> Objective and impartial assessment</a:t>
            </a:r>
            <a:endParaRPr lang="en-US" altLang="fr-FR" sz="2400" dirty="0" smtClean="0"/>
          </a:p>
          <a:p>
            <a:pPr eaLnBrk="1" hangingPunct="1">
              <a:spcAft>
                <a:spcPts val="600"/>
              </a:spcAft>
            </a:pPr>
            <a:r>
              <a:rPr lang="en-GB" altLang="fr-FR" sz="2400" dirty="0" smtClean="0"/>
              <a:t> Evidence-based assessment</a:t>
            </a:r>
          </a:p>
        </p:txBody>
      </p:sp>
    </p:spTree>
    <p:extLst>
      <p:ext uri="{BB962C8B-B14F-4D97-AF65-F5344CB8AC3E}">
        <p14:creationId xmlns:p14="http://schemas.microsoft.com/office/powerpoint/2010/main" xmlns="" val="3441539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92313" y="763589"/>
            <a:ext cx="8229600" cy="720725"/>
          </a:xfrm>
        </p:spPr>
        <p:txBody>
          <a:bodyPr/>
          <a:lstStyle/>
          <a:p>
            <a:pPr algn="ctr" eaLnBrk="1" hangingPunct="1"/>
            <a:r>
              <a:rPr lang="en-GB" altLang="fr-FR" i="1" smtClean="0">
                <a:solidFill>
                  <a:srgbClr val="C00000"/>
                </a:solidFill>
              </a:rPr>
              <a:t>Principles and standards</a:t>
            </a:r>
            <a:endParaRPr lang="en-GB" altLang="fr-FR" smtClean="0">
              <a:solidFill>
                <a:srgbClr val="C0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89973" y="1773239"/>
            <a:ext cx="9165291" cy="4103687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defRPr/>
            </a:pPr>
            <a:endParaRPr lang="en-US" altLang="fr-FR" sz="2400" dirty="0"/>
          </a:p>
          <a:p>
            <a:pPr marL="0" indent="0" eaLnBrk="1" hangingPunct="1">
              <a:spcAft>
                <a:spcPts val="600"/>
              </a:spcAft>
              <a:defRPr/>
            </a:pPr>
            <a:r>
              <a:rPr lang="en-GB" altLang="fr-FR" sz="2400" dirty="0" smtClean="0"/>
              <a:t> Focus on the material facts</a:t>
            </a:r>
          </a:p>
          <a:p>
            <a:pPr marL="0" indent="0" eaLnBrk="1" hangingPunct="1">
              <a:spcAft>
                <a:spcPts val="0"/>
              </a:spcAft>
              <a:defRPr/>
            </a:pPr>
            <a:r>
              <a:rPr lang="en-GB" altLang="fr-FR" sz="2400" dirty="0" smtClean="0"/>
              <a:t> Opportunity for applicant to comment on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fr-FR" sz="2400" dirty="0" smtClean="0"/>
              <a:t>   potentially significant adverse credibility findings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fr-FR" sz="2400" dirty="0"/>
              <a:t>Credibility assessment based on entire </a:t>
            </a:r>
            <a:r>
              <a:rPr lang="en-GB" altLang="fr-FR" sz="2400" dirty="0" smtClean="0"/>
              <a:t>evidence</a:t>
            </a:r>
            <a:endParaRPr lang="en-US" alt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205693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92313" y="763589"/>
            <a:ext cx="8229600" cy="720725"/>
          </a:xfrm>
        </p:spPr>
        <p:txBody>
          <a:bodyPr/>
          <a:lstStyle/>
          <a:p>
            <a:pPr algn="ctr" eaLnBrk="1" hangingPunct="1"/>
            <a:r>
              <a:rPr lang="en-GB" altLang="fr-FR" i="1" smtClean="0">
                <a:solidFill>
                  <a:srgbClr val="C00000"/>
                </a:solidFill>
              </a:rPr>
              <a:t>Principles and standards</a:t>
            </a:r>
            <a:endParaRPr lang="en-GB" altLang="fr-FR" smtClean="0">
              <a:solidFill>
                <a:srgbClr val="C0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77655" y="1700214"/>
            <a:ext cx="9077609" cy="41052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sz="2400" dirty="0" smtClean="0"/>
              <a:t>Close and rigorous scrutiny</a:t>
            </a:r>
            <a:r>
              <a:rPr lang="en-GB" altLang="fr-FR" sz="2400" dirty="0" smtClean="0"/>
              <a:t> </a:t>
            </a:r>
          </a:p>
          <a:p>
            <a:pPr eaLnBrk="1" hangingPunct="1"/>
            <a:r>
              <a:rPr lang="en-US" altLang="fr-FR" sz="2400" dirty="0" smtClean="0"/>
              <a:t>Benefit of the doubt</a:t>
            </a:r>
            <a:endParaRPr lang="en-GB" altLang="fr-FR" sz="2400" dirty="0" smtClean="0"/>
          </a:p>
          <a:p>
            <a:pPr eaLnBrk="1" hangingPunct="1"/>
            <a:r>
              <a:rPr lang="en-GB" altLang="fr-FR" sz="2400" dirty="0" smtClean="0"/>
              <a:t>Clear and unambiguous credibility findings and a structured approach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fr-FR" sz="4000" dirty="0" smtClean="0"/>
              <a:t>+</a:t>
            </a:r>
          </a:p>
          <a:p>
            <a:pPr eaLnBrk="1" hangingPunct="1"/>
            <a:r>
              <a:rPr lang="en-GB" altLang="fr-FR" sz="2400" b="1" dirty="0" smtClean="0">
                <a:solidFill>
                  <a:srgbClr val="00B050"/>
                </a:solidFill>
              </a:rPr>
              <a:t> Principle of Best Interests of the Child</a:t>
            </a:r>
          </a:p>
          <a:p>
            <a:pPr eaLnBrk="1" hangingPunct="1"/>
            <a:r>
              <a:rPr lang="en-GB" altLang="fr-FR" sz="2400" b="1" dirty="0" smtClean="0">
                <a:solidFill>
                  <a:srgbClr val="00B050"/>
                </a:solidFill>
              </a:rPr>
              <a:t> Principle of Child Participation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92388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0" y="403225"/>
            <a:ext cx="9144000" cy="1081088"/>
          </a:xfrm>
        </p:spPr>
        <p:txBody>
          <a:bodyPr/>
          <a:lstStyle/>
          <a:p>
            <a:pPr algn="ctr" eaLnBrk="1" hangingPunct="1"/>
            <a:r>
              <a:rPr lang="en-GB" altLang="en-US" i="1" smtClean="0">
                <a:solidFill>
                  <a:srgbClr val="C00000"/>
                </a:solidFill>
              </a:rPr>
              <a:t>Multi-Disciplinary Approach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14400" y="1557338"/>
            <a:ext cx="9920614" cy="463052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altLang="fr-FR" sz="2600" dirty="0"/>
              <a:t>Requirement in EU law for </a:t>
            </a:r>
            <a:r>
              <a:rPr lang="en-GB" altLang="fr-FR" sz="2600" b="1" u="sng" dirty="0"/>
              <a:t>individual, objective and impartial</a:t>
            </a:r>
            <a:r>
              <a:rPr lang="en-GB" altLang="fr-FR" sz="2600" dirty="0"/>
              <a:t> assessment 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fr-FR" sz="2600" dirty="0"/>
              <a:t>Requirement to take into account </a:t>
            </a:r>
            <a:r>
              <a:rPr lang="en-GB" altLang="fr-FR" sz="2600" b="1" dirty="0"/>
              <a:t>applicant’s individual and contextual circumstances</a:t>
            </a:r>
            <a:r>
              <a:rPr lang="en-GB" altLang="fr-FR" sz="2600" dirty="0"/>
              <a:t>, </a:t>
            </a:r>
            <a:r>
              <a:rPr lang="en-US" altLang="fr-FR" sz="2600" dirty="0"/>
              <a:t>his/her individual position and personal circumstances, incl. background, gender and age</a:t>
            </a:r>
            <a:endParaRPr lang="en-GB" altLang="fr-FR" sz="2600" dirty="0"/>
          </a:p>
          <a:p>
            <a:pPr eaLnBrk="1" hangingPunct="1">
              <a:spcAft>
                <a:spcPts val="1200"/>
              </a:spcAft>
            </a:pPr>
            <a:r>
              <a:rPr lang="en-GB" altLang="fr-FR" sz="2600" dirty="0"/>
              <a:t>Factors span disciplinary fields of neurobiology, psychology, anthropology, sociology, cultural and gender studies</a:t>
            </a:r>
          </a:p>
        </p:txBody>
      </p:sp>
    </p:spTree>
    <p:extLst>
      <p:ext uri="{BB962C8B-B14F-4D97-AF65-F5344CB8AC3E}">
        <p14:creationId xmlns:p14="http://schemas.microsoft.com/office/powerpoint/2010/main" xmlns="" val="537703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81200" y="692151"/>
            <a:ext cx="8229600" cy="792163"/>
          </a:xfrm>
        </p:spPr>
        <p:txBody>
          <a:bodyPr/>
          <a:lstStyle/>
          <a:p>
            <a:pPr algn="ctr" eaLnBrk="1" hangingPunct="1"/>
            <a:r>
              <a:rPr lang="en-US" altLang="fr-FR" i="1" smtClean="0">
                <a:solidFill>
                  <a:srgbClr val="C00000"/>
                </a:solidFill>
              </a:rPr>
              <a:t>Credibility indicators?</a:t>
            </a:r>
            <a:endParaRPr lang="en-GB" altLang="fr-FR" i="1" smtClean="0">
              <a:solidFill>
                <a:srgbClr val="C000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315233" y="1557339"/>
            <a:ext cx="9369468" cy="4881039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altLang="fr-FR" sz="2600" dirty="0" smtClean="0"/>
              <a:t>UNHCR Handbook </a:t>
            </a:r>
            <a:r>
              <a:rPr lang="en-US" altLang="fr-FR" sz="2600" dirty="0"/>
              <a:t>(para.204) and Art.4(5)(c</a:t>
            </a:r>
            <a:r>
              <a:rPr lang="en-US" altLang="fr-FR" sz="2600" dirty="0" smtClean="0"/>
              <a:t>) QD: </a:t>
            </a:r>
            <a:r>
              <a:rPr lang="en-US" altLang="fr-FR" sz="2600" dirty="0"/>
              <a:t>Applicant’s statements “must be </a:t>
            </a:r>
            <a:r>
              <a:rPr lang="en-US" altLang="fr-FR" sz="2600" u="sng" dirty="0"/>
              <a:t>coherent</a:t>
            </a:r>
            <a:r>
              <a:rPr lang="en-US" altLang="fr-FR" sz="2600" dirty="0"/>
              <a:t> and </a:t>
            </a:r>
            <a:r>
              <a:rPr lang="en-US" altLang="fr-FR" sz="2600" u="sng" dirty="0"/>
              <a:t>plausible</a:t>
            </a:r>
            <a:r>
              <a:rPr lang="en-US" altLang="fr-FR" sz="2600" dirty="0"/>
              <a:t>, and </a:t>
            </a:r>
            <a:r>
              <a:rPr lang="en-US" altLang="fr-FR" sz="2600" u="sng" dirty="0"/>
              <a:t>must not run counter to generally known facts</a:t>
            </a:r>
            <a:r>
              <a:rPr lang="en-US" altLang="fr-FR" sz="2600" dirty="0"/>
              <a:t>”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fr-FR" sz="2600" dirty="0" smtClean="0"/>
              <a:t>	In </a:t>
            </a:r>
            <a:r>
              <a:rPr lang="en-US" altLang="fr-FR" sz="2600" dirty="0"/>
              <a:t>practice:</a:t>
            </a:r>
            <a:endParaRPr lang="en-GB" altLang="fr-FR" sz="26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GB" altLang="fr-FR" sz="2600" dirty="0"/>
              <a:t>Sufficiency of detail and specificity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GB" altLang="fr-FR" sz="2600" dirty="0"/>
              <a:t>Internal consistency of oral and/or written material facts asserted by applicant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GB" altLang="fr-FR" sz="2600" dirty="0"/>
              <a:t>consistency of applicant’s statements with information provided by family members and/or other witnesses</a:t>
            </a:r>
          </a:p>
        </p:txBody>
      </p:sp>
    </p:spTree>
    <p:extLst>
      <p:ext uri="{BB962C8B-B14F-4D97-AF65-F5344CB8AC3E}">
        <p14:creationId xmlns:p14="http://schemas.microsoft.com/office/powerpoint/2010/main" xmlns="" val="2338495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692151"/>
            <a:ext cx="8229600" cy="792163"/>
          </a:xfrm>
        </p:spPr>
        <p:txBody>
          <a:bodyPr/>
          <a:lstStyle/>
          <a:p>
            <a:pPr algn="ctr" eaLnBrk="1" hangingPunct="1"/>
            <a:r>
              <a:rPr lang="en-US" altLang="fr-FR" i="1" smtClean="0">
                <a:solidFill>
                  <a:srgbClr val="C00000"/>
                </a:solidFill>
              </a:rPr>
              <a:t>Credibility indicators?</a:t>
            </a:r>
            <a:endParaRPr lang="en-GB" altLang="fr-FR" i="1" smtClean="0">
              <a:solidFill>
                <a:srgbClr val="C0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265129" y="1844674"/>
            <a:ext cx="9407046" cy="374193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GB" altLang="fr-FR" sz="2600" dirty="0"/>
              <a:t>consistency of applicant’s statements with available specific and general information, incl. COI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GB" altLang="fr-FR" sz="2600" dirty="0"/>
              <a:t>Plausibility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fr-FR" sz="2600" dirty="0"/>
              <a:t>Coherence</a:t>
            </a:r>
            <a:endParaRPr lang="en-GB" altLang="fr-FR" sz="26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GB" altLang="fr-FR" sz="2600" dirty="0">
                <a:solidFill>
                  <a:srgbClr val="C00000"/>
                </a:solidFill>
              </a:rPr>
              <a:t>Demeanour </a:t>
            </a:r>
            <a:r>
              <a:rPr lang="en-GB" altLang="fr-FR" sz="2600" b="1" dirty="0"/>
              <a:t>-</a:t>
            </a:r>
            <a:r>
              <a:rPr lang="en-GB" altLang="fr-FR" sz="2600" dirty="0">
                <a:solidFill>
                  <a:srgbClr val="C00000"/>
                </a:solidFill>
              </a:rPr>
              <a:t> </a:t>
            </a:r>
            <a:r>
              <a:rPr lang="en-GB" altLang="fr-FR" sz="2600" dirty="0"/>
              <a:t>Report notes </a:t>
            </a:r>
            <a:r>
              <a:rPr lang="en-GB" altLang="fr-FR" sz="2600" u="sng" dirty="0"/>
              <a:t>limitations of demeanour</a:t>
            </a:r>
            <a:r>
              <a:rPr lang="en-GB" altLang="fr-FR" sz="2600" dirty="0"/>
              <a:t> as indicator of credibility </a:t>
            </a:r>
            <a:endParaRPr lang="en-GB" altLang="fr-FR" sz="26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fr-FR" sz="2600" dirty="0" smtClean="0"/>
              <a:t>Indicators identified in ‘Beyond Proof’ need to be applied in a child-sensitive manner for children’s claims.</a:t>
            </a:r>
            <a:endParaRPr lang="en-GB" altLang="fr-FR" sz="2600" dirty="0"/>
          </a:p>
        </p:txBody>
      </p:sp>
    </p:spTree>
    <p:extLst>
      <p:ext uri="{BB962C8B-B14F-4D97-AF65-F5344CB8AC3E}">
        <p14:creationId xmlns:p14="http://schemas.microsoft.com/office/powerpoint/2010/main" xmlns="" val="4183388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7924800" cy="1143000"/>
          </a:xfrm>
        </p:spPr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rgbClr val="990033"/>
                </a:solidFill>
              </a:rPr>
              <a:t>Key Findings on CREDIBILITY of Children</a:t>
            </a:r>
            <a:endParaRPr lang="en-GB" alt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227551" y="1700214"/>
            <a:ext cx="9294312" cy="37242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E" altLang="en-US" sz="2400" dirty="0" smtClean="0"/>
              <a:t>EU Member States need to have regard to child-specific forms of persecution when assessing children’s claims</a:t>
            </a:r>
          </a:p>
          <a:p>
            <a:pPr>
              <a:spcAft>
                <a:spcPts val="600"/>
              </a:spcAft>
            </a:pPr>
            <a:r>
              <a:rPr lang="en-IE" altLang="en-US" sz="2400" dirty="0" smtClean="0"/>
              <a:t>They must ensure that the best interests of the child are a primary consideration throughout the process. </a:t>
            </a:r>
          </a:p>
          <a:p>
            <a:pPr>
              <a:spcAft>
                <a:spcPts val="600"/>
              </a:spcAft>
            </a:pPr>
            <a:r>
              <a:rPr lang="en-IE" altLang="en-US" sz="2400" dirty="0" smtClean="0"/>
              <a:t>Little guidance available on how to gather the facts and assess credibility in children’s asylum cases</a:t>
            </a:r>
          </a:p>
          <a:p>
            <a:pPr>
              <a:spcAft>
                <a:spcPts val="600"/>
              </a:spcAft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333950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1451215"/>
            <a:ext cx="3932237" cy="2362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Three main problems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852" y="985381"/>
            <a:ext cx="6189492" cy="5181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Lack of systematic data collection on gender related claims to inform policy response and monitor quality</a:t>
            </a:r>
          </a:p>
          <a:p>
            <a:r>
              <a:rPr lang="en-GB" sz="2400" dirty="0" smtClean="0"/>
              <a:t>Lack of harmonized decision making</a:t>
            </a:r>
          </a:p>
          <a:p>
            <a:r>
              <a:rPr lang="en-GB" sz="2400" dirty="0" smtClean="0"/>
              <a:t>Lack of a gender sensitive asylum procedures</a:t>
            </a:r>
          </a:p>
          <a:p>
            <a:r>
              <a:rPr lang="en-US" sz="2400" dirty="0" smtClean="0"/>
              <a:t>Rejection of asylum claims mostly based on lack of credibility including in asylum claims related to FGM</a:t>
            </a:r>
            <a:endParaRPr lang="en-GB" sz="2400" dirty="0" smtClean="0"/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50" y="211138"/>
            <a:ext cx="7191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6093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7924800" cy="1143000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990033"/>
                </a:solidFill>
              </a:rPr>
              <a:t>K</a:t>
            </a:r>
            <a:r>
              <a:rPr lang="en-GB" altLang="en-US" dirty="0" smtClean="0">
                <a:solidFill>
                  <a:srgbClr val="990033"/>
                </a:solidFill>
              </a:rPr>
              <a:t>ey Findings on credibility of children</a:t>
            </a:r>
            <a:endParaRPr lang="en-GB" alt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427967" y="1773239"/>
            <a:ext cx="9206630" cy="37242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IE" altLang="en-US" sz="2400" dirty="0" smtClean="0"/>
              <a:t>Credibility assessment varied from country to country</a:t>
            </a:r>
          </a:p>
          <a:p>
            <a:pPr>
              <a:spcAft>
                <a:spcPts val="1200"/>
              </a:spcAft>
            </a:pPr>
            <a:r>
              <a:rPr lang="en-IE" altLang="en-US" sz="2400" dirty="0" smtClean="0"/>
              <a:t>Sometimes little distinction made between what was expected of child and adult applicants</a:t>
            </a:r>
          </a:p>
          <a:p>
            <a:pPr>
              <a:spcAft>
                <a:spcPts val="1200"/>
              </a:spcAft>
            </a:pPr>
            <a:r>
              <a:rPr lang="en-IE" altLang="en-US" sz="2400" dirty="0" smtClean="0"/>
              <a:t>Some considered age and stage of development as mitigating factors when assessing children’s testimony</a:t>
            </a:r>
            <a:r>
              <a:rPr lang="en-IE" altLang="en-US" dirty="0" smtClean="0"/>
              <a:t>. 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99606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7924800" cy="1143000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990033"/>
                </a:solidFill>
              </a:rPr>
              <a:t>K</a:t>
            </a:r>
            <a:r>
              <a:rPr lang="en-GB" altLang="en-US" dirty="0" smtClean="0">
                <a:solidFill>
                  <a:srgbClr val="990033"/>
                </a:solidFill>
              </a:rPr>
              <a:t>ey Findings on credibility of children</a:t>
            </a:r>
            <a:endParaRPr lang="en-GB" alt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377863" y="1773239"/>
            <a:ext cx="9319364" cy="407641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IE" altLang="en-US" sz="2400" dirty="0" smtClean="0"/>
              <a:t>Unaccompanied asylum-seeking adolescents have to cope with their precarious status as asylum-seekers together with the many challenges related to adolescence itself, a phase of life involving tremendous physical and emotional changes. </a:t>
            </a:r>
          </a:p>
          <a:p>
            <a:pPr>
              <a:spcAft>
                <a:spcPts val="1200"/>
              </a:spcAft>
            </a:pPr>
            <a:r>
              <a:rPr lang="en-IE" altLang="en-US" sz="2400" dirty="0"/>
              <a:t>T</a:t>
            </a:r>
            <a:r>
              <a:rPr lang="en-IE" altLang="en-US" sz="2400" dirty="0" smtClean="0"/>
              <a:t>here is a need for guidance on, how best to elicit and assess testimony with a view to ensuring quality and consistency 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25443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7924800" cy="1143000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990033"/>
                </a:solidFill>
              </a:rPr>
              <a:t>k</a:t>
            </a:r>
            <a:r>
              <a:rPr lang="en-GB" altLang="en-US" dirty="0" smtClean="0">
                <a:solidFill>
                  <a:srgbClr val="990033"/>
                </a:solidFill>
              </a:rPr>
              <a:t>ey Findings on credibility of children</a:t>
            </a:r>
            <a:endParaRPr lang="en-GB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362201" y="1700214"/>
            <a:ext cx="7693025" cy="3724275"/>
          </a:xfrm>
        </p:spPr>
        <p:txBody>
          <a:bodyPr/>
          <a:lstStyle/>
          <a:p>
            <a:pPr>
              <a:defRPr/>
            </a:pPr>
            <a:r>
              <a:rPr lang="en-IE" i="1" dirty="0" smtClean="0"/>
              <a:t>The </a:t>
            </a:r>
            <a:r>
              <a:rPr lang="en-IE" i="1" dirty="0"/>
              <a:t>credibility indicators </a:t>
            </a:r>
            <a:r>
              <a:rPr lang="en-IE" i="1" dirty="0" smtClean="0"/>
              <a:t>need </a:t>
            </a:r>
            <a:r>
              <a:rPr lang="en-IE" i="1" dirty="0"/>
              <a:t>to be applied in a child-sensitive manner, taking the child’s individual and contextual circumstances into </a:t>
            </a:r>
            <a:r>
              <a:rPr lang="en-IE" i="1" dirty="0" smtClean="0"/>
              <a:t>account </a:t>
            </a:r>
            <a:endParaRPr lang="en-IE" dirty="0"/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IE" i="1" kern="1200" dirty="0" smtClean="0"/>
              <a:t> </a:t>
            </a:r>
            <a:r>
              <a:rPr lang="en-IE" kern="1200" dirty="0" smtClean="0"/>
              <a:t>a) </a:t>
            </a:r>
            <a:r>
              <a:rPr lang="en-IE" i="1" kern="1200" dirty="0" smtClean="0"/>
              <a:t>Internal consistency: 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IE" i="1" kern="1200" dirty="0" smtClean="0"/>
              <a:t>- </a:t>
            </a:r>
            <a:r>
              <a:rPr lang="en-IE" kern="1200" dirty="0" smtClean="0"/>
              <a:t>Decision-makers would benefit from more exposure to the scientific evidence on children’s memory, including the impact of trauma on memory.</a:t>
            </a:r>
          </a:p>
          <a:p>
            <a:pPr>
              <a:spcAft>
                <a:spcPts val="1200"/>
              </a:spcAft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541593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7924800" cy="1143000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990033"/>
                </a:solidFill>
              </a:rPr>
              <a:t>K</a:t>
            </a:r>
            <a:r>
              <a:rPr lang="en-GB" altLang="en-US" dirty="0" smtClean="0">
                <a:solidFill>
                  <a:srgbClr val="990033"/>
                </a:solidFill>
              </a:rPr>
              <a:t>ey Findings on credibility of children</a:t>
            </a:r>
            <a:endParaRPr lang="en-GB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52395" y="1700214"/>
            <a:ext cx="8902831" cy="3724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IE" dirty="0"/>
              <a:t>b</a:t>
            </a:r>
            <a:r>
              <a:rPr lang="en-IE" kern="1200" dirty="0" smtClean="0"/>
              <a:t>) </a:t>
            </a:r>
            <a:r>
              <a:rPr lang="en-IE" i="1" kern="1200" dirty="0" smtClean="0"/>
              <a:t>Plausibility:</a:t>
            </a:r>
            <a:r>
              <a:rPr lang="en-IE" kern="1200" dirty="0" smtClean="0"/>
              <a:t> </a:t>
            </a:r>
            <a:r>
              <a:rPr lang="en-IE" i="1" kern="1200" dirty="0" smtClean="0"/>
              <a:t> 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IE" i="1" kern="1200" dirty="0" smtClean="0"/>
              <a:t>- </a:t>
            </a:r>
            <a:r>
              <a:rPr lang="en-IE" kern="1200" dirty="0" smtClean="0"/>
              <a:t>Great care needs to be taken in a cross-cultural and cross-generational context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kern="1200" dirty="0" smtClean="0"/>
              <a:t> - </a:t>
            </a:r>
            <a:r>
              <a:rPr lang="en-IE" kern="1200" dirty="0" smtClean="0"/>
              <a:t>difficult for an adult to judge what is plausible, reasonable or common-</a:t>
            </a:r>
            <a:r>
              <a:rPr lang="en-IE" kern="1200" dirty="0" err="1" smtClean="0"/>
              <a:t>sensical</a:t>
            </a:r>
            <a:r>
              <a:rPr lang="en-IE" kern="1200" dirty="0" smtClean="0"/>
              <a:t> from a child’s perspective in a foreign setting, and COI cannot always provide the necessary background information.</a:t>
            </a:r>
          </a:p>
          <a:p>
            <a:pPr>
              <a:spcAft>
                <a:spcPts val="1200"/>
              </a:spcAft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653793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7924800" cy="1143000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990033"/>
                </a:solidFill>
              </a:rPr>
              <a:t>K</a:t>
            </a:r>
            <a:r>
              <a:rPr lang="en-GB" altLang="en-US" dirty="0" smtClean="0">
                <a:solidFill>
                  <a:srgbClr val="990033"/>
                </a:solidFill>
              </a:rPr>
              <a:t>ey Findings on credibility of children</a:t>
            </a:r>
            <a:endParaRPr lang="en-GB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52395" y="1700214"/>
            <a:ext cx="8902831" cy="3724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IE" dirty="0"/>
              <a:t>c</a:t>
            </a:r>
            <a:r>
              <a:rPr lang="en-IE" kern="1200" dirty="0" smtClean="0"/>
              <a:t>) </a:t>
            </a:r>
            <a:r>
              <a:rPr lang="en-IE" i="1" kern="1200" dirty="0" err="1" smtClean="0"/>
              <a:t>demeanor</a:t>
            </a:r>
            <a:r>
              <a:rPr lang="en-IE" i="1" kern="1200" dirty="0" smtClean="0"/>
              <a:t> :</a:t>
            </a:r>
            <a:r>
              <a:rPr lang="en-IE" kern="1200" dirty="0" smtClean="0"/>
              <a:t> </a:t>
            </a:r>
            <a:r>
              <a:rPr lang="en-IE" i="1" kern="1200" dirty="0" smtClean="0"/>
              <a:t>  </a:t>
            </a:r>
          </a:p>
          <a:p>
            <a:pPr>
              <a:spcAft>
                <a:spcPts val="1200"/>
              </a:spcAft>
              <a:buFontTx/>
              <a:buChar char="-"/>
              <a:defRPr/>
            </a:pPr>
            <a:r>
              <a:rPr lang="en-IE" kern="1200" dirty="0" smtClean="0"/>
              <a:t>Problematic indicator, should not be considered determinative of credibility</a:t>
            </a:r>
            <a:endParaRPr lang="en-IE" kern="1200" dirty="0"/>
          </a:p>
          <a:p>
            <a:pPr>
              <a:spcAft>
                <a:spcPts val="1200"/>
              </a:spcAft>
              <a:buFontTx/>
              <a:buChar char="-"/>
              <a:defRPr/>
            </a:pPr>
            <a:r>
              <a:rPr lang="en-IE" kern="1200" dirty="0" smtClean="0"/>
              <a:t>shaped by many factors, including gender, culture, physical and mental health</a:t>
            </a:r>
          </a:p>
          <a:p>
            <a:pPr>
              <a:spcAft>
                <a:spcPts val="1200"/>
              </a:spcAft>
              <a:buFontTx/>
              <a:buChar char="-"/>
              <a:defRPr/>
            </a:pPr>
            <a:r>
              <a:rPr lang="en-IE" kern="1200" dirty="0" smtClean="0"/>
              <a:t>But may serve to prompt or guide questioning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en-IE" kern="1200" dirty="0" smtClean="0"/>
          </a:p>
          <a:p>
            <a:pPr>
              <a:spcAft>
                <a:spcPts val="1200"/>
              </a:spcAft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810141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286000" y="404813"/>
            <a:ext cx="7924800" cy="1143000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990033"/>
                </a:solidFill>
              </a:rPr>
              <a:t>k</a:t>
            </a:r>
            <a:r>
              <a:rPr lang="en-GB" altLang="en-US" dirty="0" smtClean="0">
                <a:solidFill>
                  <a:srgbClr val="990033"/>
                </a:solidFill>
              </a:rPr>
              <a:t>ey Findings on credibility of children</a:t>
            </a:r>
            <a:endParaRPr lang="en-GB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27551" y="1700214"/>
            <a:ext cx="8827675" cy="410527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IE" sz="2400" kern="1200" dirty="0" smtClean="0"/>
              <a:t>More clarity is needed on the threshold for establishing credibility, on what ‘the benefit of the doubt’ means, and how it applies in adult and children’s cases.</a:t>
            </a:r>
          </a:p>
        </p:txBody>
      </p:sp>
    </p:spTree>
    <p:extLst>
      <p:ext uri="{BB962C8B-B14F-4D97-AF65-F5344CB8AC3E}">
        <p14:creationId xmlns:p14="http://schemas.microsoft.com/office/powerpoint/2010/main" xmlns="" val="33121937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ahead: UNHCR recommendations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dirty="0"/>
              <a:t>ensure </a:t>
            </a:r>
            <a:r>
              <a:rPr lang="en-GB" sz="2000" b="1" dirty="0"/>
              <a:t>COI is more gender-sensitive </a:t>
            </a:r>
            <a:r>
              <a:rPr lang="en-GB" sz="2000" b="1" dirty="0" smtClean="0"/>
              <a:t> (role for new EASO/EAA)</a:t>
            </a:r>
          </a:p>
          <a:p>
            <a:pPr lvl="1"/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b="1" dirty="0" smtClean="0"/>
              <a:t>strengthen </a:t>
            </a:r>
            <a:r>
              <a:rPr lang="en-GB" sz="2000" b="1" dirty="0"/>
              <a:t>the capacity </a:t>
            </a:r>
            <a:r>
              <a:rPr lang="en-GB" sz="2000" dirty="0"/>
              <a:t>of asylum authorities to adjudicate claims relating to </a:t>
            </a:r>
            <a:r>
              <a:rPr lang="en-GB" sz="2000" dirty="0" smtClean="0"/>
              <a:t>FGM (EASO/EEA)</a:t>
            </a:r>
          </a:p>
          <a:p>
            <a:pPr lvl="1"/>
            <a:r>
              <a:rPr lang="en-US" sz="2000" b="1" dirty="0" smtClean="0"/>
              <a:t>Peer review (attitudes burn out)</a:t>
            </a:r>
            <a:endParaRPr lang="en-GB" sz="2000" b="1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50" y="211138"/>
            <a:ext cx="7191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3921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Credibility in gender related claims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Research (Beyond Proof, UNHCR 2013) suggests that many claims relating to FGM are rejected for </a:t>
            </a:r>
            <a:r>
              <a:rPr lang="en-US" sz="2000" b="1" dirty="0" smtClean="0"/>
              <a:t>lack of credibility</a:t>
            </a:r>
          </a:p>
          <a:p>
            <a:r>
              <a:rPr lang="en-GB" dirty="0" smtClean="0"/>
              <a:t>Assessing credibility can be </a:t>
            </a:r>
            <a:r>
              <a:rPr lang="en-GB" b="1" dirty="0" smtClean="0"/>
              <a:t>tainted by assumptions and gender stereotypes</a:t>
            </a:r>
          </a:p>
          <a:p>
            <a:r>
              <a:rPr lang="en-GB" b="1" dirty="0" smtClean="0"/>
              <a:t>Overall, women tend to be less believed than men </a:t>
            </a:r>
            <a:r>
              <a:rPr lang="en-GB" dirty="0" smtClean="0"/>
              <a:t>when they claim refugee status on gender related grounds, </a:t>
            </a:r>
            <a:r>
              <a:rPr lang="en-GB" b="1" dirty="0" smtClean="0"/>
              <a:t>despite evidence </a:t>
            </a:r>
            <a:r>
              <a:rPr lang="en-GB" dirty="0" smtClean="0"/>
              <a:t>suggesting widespread or systematic forms of gender based violence against women and / or girls in their home countries.</a:t>
            </a:r>
          </a:p>
          <a:p>
            <a:endParaRPr lang="en-GB" dirty="0" smtClean="0"/>
          </a:p>
          <a:p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50" y="211138"/>
            <a:ext cx="7191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15669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FacTors</a:t>
            </a:r>
            <a:r>
              <a:rPr lang="en-GB" dirty="0" smtClean="0"/>
              <a:t> affecting credibility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dirty="0" smtClean="0"/>
              <a:t>Affecting disclosure and credibility are </a:t>
            </a:r>
            <a:r>
              <a:rPr lang="en-GB" sz="2100" b="1" dirty="0" smtClean="0"/>
              <a:t>stigma</a:t>
            </a:r>
            <a:r>
              <a:rPr lang="en-GB" sz="2100" b="1" dirty="0"/>
              <a:t>, </a:t>
            </a:r>
            <a:r>
              <a:rPr lang="en-GB" sz="2100" b="1" dirty="0" smtClean="0"/>
              <a:t>shame and </a:t>
            </a:r>
            <a:r>
              <a:rPr lang="en-GB" sz="2100" b="1" dirty="0"/>
              <a:t>fear of rejection </a:t>
            </a:r>
            <a:r>
              <a:rPr lang="en-GB" sz="2100" dirty="0"/>
              <a:t>by </a:t>
            </a:r>
            <a:r>
              <a:rPr lang="en-GB" sz="2100" dirty="0" smtClean="0"/>
              <a:t>family </a:t>
            </a:r>
            <a:r>
              <a:rPr lang="en-GB" sz="2100" dirty="0"/>
              <a:t>and </a:t>
            </a:r>
            <a:r>
              <a:rPr lang="en-GB" sz="2100" dirty="0" smtClean="0"/>
              <a:t>community</a:t>
            </a:r>
          </a:p>
          <a:p>
            <a:r>
              <a:rPr lang="en-GB" sz="2100" dirty="0" smtClean="0"/>
              <a:t>Applicants may </a:t>
            </a:r>
            <a:r>
              <a:rPr lang="en-GB" sz="2100" b="1" dirty="0"/>
              <a:t>feel unable or reluctant </a:t>
            </a:r>
            <a:r>
              <a:rPr lang="en-GB" sz="2100" dirty="0"/>
              <a:t>to </a:t>
            </a:r>
            <a:r>
              <a:rPr lang="en-GB" sz="2100" dirty="0" smtClean="0"/>
              <a:t>disclose information </a:t>
            </a:r>
            <a:r>
              <a:rPr lang="en-GB" sz="2100" dirty="0"/>
              <a:t>for many </a:t>
            </a:r>
            <a:r>
              <a:rPr lang="en-GB" sz="2100" dirty="0" smtClean="0"/>
              <a:t>reasons</a:t>
            </a:r>
          </a:p>
          <a:p>
            <a:r>
              <a:rPr lang="en-GB" sz="2100" b="1" dirty="0" smtClean="0"/>
              <a:t>Other factors </a:t>
            </a:r>
            <a:r>
              <a:rPr lang="en-GB" sz="2100" dirty="0" smtClean="0"/>
              <a:t>which may inhibit disclosure include </a:t>
            </a:r>
            <a:r>
              <a:rPr lang="en-GB" sz="2100" dirty="0"/>
              <a:t>the </a:t>
            </a:r>
            <a:r>
              <a:rPr lang="en-GB" sz="2100" b="1" dirty="0"/>
              <a:t>effects of trauma</a:t>
            </a:r>
            <a:r>
              <a:rPr lang="en-GB" sz="2100" dirty="0"/>
              <a:t>, </a:t>
            </a:r>
            <a:r>
              <a:rPr lang="en-GB" sz="2100" dirty="0" smtClean="0"/>
              <a:t>other </a:t>
            </a:r>
            <a:r>
              <a:rPr lang="en-GB" sz="2100" b="1" dirty="0" smtClean="0"/>
              <a:t>mental </a:t>
            </a:r>
            <a:r>
              <a:rPr lang="en-GB" sz="2100" b="1" dirty="0"/>
              <a:t>health </a:t>
            </a:r>
            <a:r>
              <a:rPr lang="en-GB" sz="2100" b="1" dirty="0" smtClean="0"/>
              <a:t>problems</a:t>
            </a:r>
            <a:r>
              <a:rPr lang="en-GB" sz="2100" dirty="0" smtClean="0"/>
              <a:t>, </a:t>
            </a:r>
            <a:r>
              <a:rPr lang="en-GB" sz="2100" b="1" dirty="0"/>
              <a:t>lack of trust in authorities</a:t>
            </a:r>
            <a:r>
              <a:rPr lang="en-GB" sz="2100" dirty="0"/>
              <a:t>, </a:t>
            </a:r>
            <a:r>
              <a:rPr lang="en-GB" sz="2100" b="1" dirty="0"/>
              <a:t>fear of rejection or ostracism</a:t>
            </a:r>
            <a:r>
              <a:rPr lang="en-GB" sz="2100" dirty="0"/>
              <a:t>, </a:t>
            </a:r>
            <a:r>
              <a:rPr lang="en-GB" sz="2100" dirty="0" smtClean="0"/>
              <a:t>and fear </a:t>
            </a:r>
            <a:r>
              <a:rPr lang="en-GB" sz="2100" dirty="0"/>
              <a:t>of serious harm as a </a:t>
            </a:r>
            <a:r>
              <a:rPr lang="en-GB" sz="2100" dirty="0" smtClean="0"/>
              <a:t>reprisal but also </a:t>
            </a:r>
            <a:r>
              <a:rPr lang="en-GB" sz="2100" b="1" dirty="0" smtClean="0"/>
              <a:t>lack of or limited education</a:t>
            </a:r>
            <a:r>
              <a:rPr lang="en-GB" sz="2100" dirty="0" smtClean="0"/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50" y="211138"/>
            <a:ext cx="7191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2763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FGM and the CEAS</a:t>
            </a:r>
            <a:endParaRPr lang="en-GB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EU asylum legislation has brought improvements in terms of standards and claims related to GBV</a:t>
            </a:r>
          </a:p>
          <a:p>
            <a:r>
              <a:rPr lang="en-US" dirty="0" smtClean="0"/>
              <a:t>Recast instruments, QD,  APD and the RCD now reflect a greater sensitivity towards gender related persecution and recognize that FGM is a serious human rights violation and can constitute a ground for persecution based on MPSG</a:t>
            </a:r>
          </a:p>
          <a:p>
            <a:r>
              <a:rPr lang="en-US" dirty="0" smtClean="0"/>
              <a:t>However, other grounds can also be invoked in cases involving FGM (religion, (imputed) political opinion)</a:t>
            </a:r>
          </a:p>
          <a:p>
            <a:r>
              <a:rPr lang="en-US" dirty="0" smtClean="0"/>
              <a:t>Also the best interests of the child principle of article 3.1 CRC has been firmly embedded in EU Asylum acquis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50" y="211138"/>
            <a:ext cx="7191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6814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Recast Asylum Instruments (CEAS)- the APD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Recital 32 APD</a:t>
            </a:r>
            <a:endParaRPr lang="en-GB" b="1" dirty="0"/>
          </a:p>
          <a:p>
            <a:pPr lvl="1"/>
            <a:r>
              <a:rPr lang="en-GB" sz="2000" dirty="0" smtClean="0"/>
              <a:t>examination </a:t>
            </a:r>
            <a:r>
              <a:rPr lang="en-GB" sz="2000" dirty="0"/>
              <a:t>procedures should be gender-sensitive. </a:t>
            </a:r>
            <a:endParaRPr lang="en-GB" sz="2000" dirty="0" smtClean="0"/>
          </a:p>
          <a:p>
            <a:pPr lvl="1"/>
            <a:r>
              <a:rPr lang="en-GB" sz="2000" dirty="0" smtClean="0"/>
              <a:t>personal </a:t>
            </a:r>
            <a:r>
              <a:rPr lang="en-GB" sz="2000" dirty="0"/>
              <a:t>interviews should be organised in a way which makes it possible for both female and male applicants to speak about their past experiences in cases involving gender- based persecution. </a:t>
            </a:r>
            <a:endParaRPr lang="en-GB" sz="2000" dirty="0" smtClean="0"/>
          </a:p>
          <a:p>
            <a:pPr lvl="1"/>
            <a:r>
              <a:rPr lang="en-GB" sz="2000" dirty="0" smtClean="0"/>
              <a:t>recognises the </a:t>
            </a:r>
            <a:r>
              <a:rPr lang="en-GB" sz="2000" b="1" dirty="0"/>
              <a:t>complexity of gender-related claims </a:t>
            </a:r>
            <a:r>
              <a:rPr lang="en-GB" sz="2000" dirty="0" smtClean="0"/>
              <a:t>in </a:t>
            </a:r>
            <a:r>
              <a:rPr lang="en-GB" sz="2000" dirty="0"/>
              <a:t>procedures based on the concept of safe third country, the concept of safe country of origin or the notion of subsequent applications. </a:t>
            </a:r>
            <a:endParaRPr lang="en-GB" sz="2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50" y="211138"/>
            <a:ext cx="7191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1280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Recast Asylum </a:t>
            </a:r>
            <a:r>
              <a:rPr lang="en-US" altLang="en-US" dirty="0"/>
              <a:t>I</a:t>
            </a:r>
            <a:r>
              <a:rPr lang="en-US" altLang="en-US" dirty="0" smtClean="0"/>
              <a:t>nstruments (CEAS)- the APD</a:t>
            </a:r>
            <a:endParaRPr lang="nl-NL" altLang="en-US" dirty="0" smtClean="0"/>
          </a:p>
        </p:txBody>
      </p:sp>
      <p:sp>
        <p:nvSpPr>
          <p:cNvPr id="7171" name="Tijdelijke aanduiding voor inhoud 5"/>
          <p:cNvSpPr>
            <a:spLocks noGrp="1"/>
          </p:cNvSpPr>
          <p:nvPr>
            <p:ph idx="1"/>
          </p:nvPr>
        </p:nvSpPr>
        <p:spPr>
          <a:xfrm>
            <a:off x="713985" y="2333627"/>
            <a:ext cx="10352617" cy="3695700"/>
          </a:xfrm>
        </p:spPr>
        <p:txBody>
          <a:bodyPr>
            <a:normAutofit fontScale="92500"/>
          </a:bodyPr>
          <a:lstStyle/>
          <a:p>
            <a:pPr lvl="1">
              <a:defRPr/>
            </a:pPr>
            <a:r>
              <a:rPr lang="en-US" altLang="en-US" sz="1800" dirty="0" smtClean="0"/>
              <a:t>All (dependent) adults incl. </a:t>
            </a:r>
            <a:r>
              <a:rPr lang="en-US" altLang="en-US" sz="1800" b="1" dirty="0" smtClean="0"/>
              <a:t>women </a:t>
            </a:r>
            <a:r>
              <a:rPr lang="en-US" altLang="en-US" sz="1800" dirty="0" smtClean="0"/>
              <a:t>should have </a:t>
            </a:r>
            <a:r>
              <a:rPr lang="en-US" altLang="en-US" sz="1800" dirty="0"/>
              <a:t>access to the asylum </a:t>
            </a:r>
            <a:r>
              <a:rPr lang="en-US" altLang="en-US" sz="1800" dirty="0" smtClean="0"/>
              <a:t>procedure </a:t>
            </a:r>
            <a:r>
              <a:rPr lang="en-US" altLang="en-US" sz="1800" b="1" dirty="0" smtClean="0"/>
              <a:t>(Art. 7(1))</a:t>
            </a:r>
          </a:p>
          <a:p>
            <a:pPr lvl="1">
              <a:defRPr/>
            </a:pPr>
            <a:r>
              <a:rPr lang="en-US" altLang="en-US" sz="1800" dirty="0" smtClean="0"/>
              <a:t>Interviews take place w/o presence of family members </a:t>
            </a:r>
            <a:r>
              <a:rPr lang="en-US" altLang="en-US" sz="1800" b="1" dirty="0" smtClean="0"/>
              <a:t>(Art. 7(2))</a:t>
            </a:r>
          </a:p>
          <a:p>
            <a:pPr lvl="1">
              <a:defRPr/>
            </a:pPr>
            <a:r>
              <a:rPr lang="en-US" altLang="en-US" sz="1800" b="1" dirty="0" smtClean="0"/>
              <a:t>Children in families </a:t>
            </a:r>
            <a:r>
              <a:rPr lang="en-US" altLang="en-US" sz="1800" dirty="0" smtClean="0"/>
              <a:t>can seek asylum and have a personal interview </a:t>
            </a:r>
            <a:r>
              <a:rPr lang="en-US" altLang="en-US" sz="1800" b="1" dirty="0" smtClean="0"/>
              <a:t>(Art. 7(3) </a:t>
            </a:r>
            <a:r>
              <a:rPr lang="en-US" altLang="en-US" sz="1800" dirty="0" smtClean="0"/>
              <a:t>and </a:t>
            </a:r>
            <a:r>
              <a:rPr lang="en-US" altLang="en-US" sz="1800" b="1" dirty="0" smtClean="0"/>
              <a:t>(5); Art. 14(3))</a:t>
            </a:r>
          </a:p>
          <a:p>
            <a:pPr lvl="1">
              <a:defRPr/>
            </a:pPr>
            <a:r>
              <a:rPr lang="en-GB" sz="1800" dirty="0"/>
              <a:t>Article </a:t>
            </a:r>
            <a:r>
              <a:rPr lang="en-GB" sz="1800" dirty="0" smtClean="0"/>
              <a:t>11(3)(d) APD </a:t>
            </a:r>
            <a:r>
              <a:rPr lang="en-GB" sz="1800" dirty="0"/>
              <a:t>allows </a:t>
            </a:r>
            <a:r>
              <a:rPr lang="en-GB" sz="1800" b="1" dirty="0" smtClean="0"/>
              <a:t>caseworkers </a:t>
            </a:r>
            <a:r>
              <a:rPr lang="en-GB" sz="1800" dirty="0" smtClean="0"/>
              <a:t>to </a:t>
            </a:r>
            <a:r>
              <a:rPr lang="en-GB" sz="1800" dirty="0"/>
              <a:t>seek advice from experts on particular </a:t>
            </a:r>
            <a:r>
              <a:rPr lang="en-GB" sz="1800" dirty="0" smtClean="0"/>
              <a:t>issues (medical</a:t>
            </a:r>
            <a:r>
              <a:rPr lang="en-GB" sz="1800" dirty="0"/>
              <a:t>, cultural, religious, </a:t>
            </a:r>
            <a:r>
              <a:rPr lang="en-GB" sz="1800" b="1" dirty="0"/>
              <a:t>child-related or gender </a:t>
            </a:r>
            <a:r>
              <a:rPr lang="en-GB" sz="1800" b="1" dirty="0" smtClean="0"/>
              <a:t>issues</a:t>
            </a:r>
            <a:r>
              <a:rPr lang="en-GB" sz="1800" dirty="0" smtClean="0"/>
              <a:t>)</a:t>
            </a:r>
            <a:endParaRPr lang="en-GB" sz="1800" dirty="0"/>
          </a:p>
          <a:p>
            <a:pPr lvl="1">
              <a:defRPr/>
            </a:pPr>
            <a:r>
              <a:rPr lang="en-US" altLang="en-US" sz="1800" b="1" dirty="0" smtClean="0"/>
              <a:t>APD recognizes </a:t>
            </a:r>
            <a:r>
              <a:rPr lang="en-US" altLang="en-US" sz="1800" b="1" dirty="0"/>
              <a:t>special procedural needs </a:t>
            </a:r>
            <a:r>
              <a:rPr lang="en-US" altLang="en-US" sz="1800" dirty="0"/>
              <a:t>of </a:t>
            </a:r>
            <a:r>
              <a:rPr lang="en-US" altLang="en-US" sz="1800" b="1" dirty="0"/>
              <a:t>victims of torture incl. GBV and </a:t>
            </a:r>
            <a:r>
              <a:rPr lang="en-US" altLang="en-US" sz="1800" b="1" dirty="0" smtClean="0"/>
              <a:t>FGM </a:t>
            </a:r>
            <a:r>
              <a:rPr lang="en-US" altLang="en-US" sz="1800" dirty="0" smtClean="0"/>
              <a:t>(</a:t>
            </a:r>
            <a:r>
              <a:rPr lang="en-US" altLang="en-US" sz="1800" b="1" dirty="0" smtClean="0"/>
              <a:t>Art. 4(3) training of authority; </a:t>
            </a:r>
            <a:r>
              <a:rPr lang="en-US" altLang="en-US" b="1" dirty="0"/>
              <a:t>A</a:t>
            </a:r>
            <a:r>
              <a:rPr lang="en-US" altLang="en-US" sz="1800" b="1" dirty="0" smtClean="0"/>
              <a:t>rt. 14(1</a:t>
            </a:r>
            <a:r>
              <a:rPr lang="en-US" altLang="en-US" sz="1800" dirty="0" smtClean="0"/>
              <a:t>) recognizes </a:t>
            </a:r>
            <a:r>
              <a:rPr lang="en-US" altLang="en-US" sz="1800" b="1" dirty="0" smtClean="0"/>
              <a:t>impact of torture on disclosure</a:t>
            </a:r>
            <a:r>
              <a:rPr lang="en-US" altLang="en-US" sz="1800" dirty="0" smtClean="0"/>
              <a:t>)</a:t>
            </a:r>
          </a:p>
          <a:p>
            <a:pPr lvl="1">
              <a:defRPr/>
            </a:pPr>
            <a:r>
              <a:rPr lang="en-GB" sz="1800" b="1" dirty="0"/>
              <a:t>Article </a:t>
            </a:r>
            <a:r>
              <a:rPr lang="en-GB" sz="1800" b="1" dirty="0" smtClean="0"/>
              <a:t>15(3)(b) </a:t>
            </a:r>
            <a:r>
              <a:rPr lang="en-GB" sz="1800" dirty="0" smtClean="0"/>
              <a:t>requires</a:t>
            </a:r>
            <a:r>
              <a:rPr lang="en-GB" sz="1800" b="1" dirty="0" smtClean="0"/>
              <a:t> </a:t>
            </a:r>
            <a:r>
              <a:rPr lang="en-GB" sz="1800" b="1" dirty="0"/>
              <a:t>access to a same-sex asylum interviewer and interpreter</a:t>
            </a:r>
            <a:r>
              <a:rPr lang="en-GB" sz="1800" dirty="0"/>
              <a:t> </a:t>
            </a:r>
          </a:p>
          <a:p>
            <a:pPr lvl="1">
              <a:defRPr/>
            </a:pPr>
            <a:r>
              <a:rPr lang="en-US" altLang="en-US" sz="1800" b="1" dirty="0" smtClean="0"/>
              <a:t>Exemption from accelerated procedures </a:t>
            </a:r>
            <a:r>
              <a:rPr lang="en-US" altLang="en-US" sz="1800" dirty="0" smtClean="0"/>
              <a:t>(But challenge to identify PSN) – </a:t>
            </a:r>
            <a:r>
              <a:rPr lang="en-US" altLang="en-US" sz="1800" b="1" dirty="0" smtClean="0"/>
              <a:t>Art. 24(3) </a:t>
            </a:r>
            <a:endParaRPr lang="en-US" altLang="en-US" sz="18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50" y="211138"/>
            <a:ext cx="7191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1272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A credibility assessment involves judging whether an individual is:</a:t>
            </a:r>
          </a:p>
          <a:p>
            <a:pPr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altLang="en-US" sz="2400" dirty="0" smtClean="0"/>
          </a:p>
          <a:p>
            <a:pPr lvl="1" algn="just" eaLnBrk="1" hangingPunct="1"/>
            <a:r>
              <a:rPr lang="en-GB" altLang="en-US" sz="2400" dirty="0" smtClean="0"/>
              <a:t>Being deliberately deceptive</a:t>
            </a:r>
          </a:p>
          <a:p>
            <a:pPr lvl="1" algn="just" eaLnBrk="1" hangingPunct="1"/>
            <a:r>
              <a:rPr lang="en-GB" altLang="en-US" sz="2400" dirty="0" smtClean="0"/>
              <a:t>Mistaken about information conveyed</a:t>
            </a:r>
          </a:p>
          <a:p>
            <a:pPr lvl="1" algn="just" eaLnBrk="1" hangingPunct="1"/>
            <a:r>
              <a:rPr lang="en-GB" altLang="en-US" sz="2400" dirty="0" smtClean="0"/>
              <a:t>Unable to provide necessary information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>
                <a:solidFill>
                  <a:srgbClr val="990033"/>
                </a:solidFill>
              </a:rPr>
              <a:t>Credibility</a:t>
            </a:r>
            <a:r>
              <a:rPr lang="en-GB" altLang="en-US" smtClean="0"/>
              <a:t> </a:t>
            </a:r>
            <a:r>
              <a:rPr lang="en-GB" altLang="en-US" smtClean="0">
                <a:solidFill>
                  <a:srgbClr val="990033"/>
                </a:solidFill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xmlns="" val="8516702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914401" y="2133601"/>
            <a:ext cx="10108503" cy="3903944"/>
          </a:xfrm>
        </p:spPr>
        <p:txBody>
          <a:bodyPr>
            <a:normAutofit/>
          </a:bodyPr>
          <a:lstStyle/>
          <a:p>
            <a:pPr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600" dirty="0"/>
              <a:t>Assessing </a:t>
            </a:r>
            <a:r>
              <a:rPr lang="en-GB" altLang="en-US" sz="2600" dirty="0" smtClean="0"/>
              <a:t>credibility </a:t>
            </a:r>
            <a:r>
              <a:rPr lang="en-GB" altLang="en-US" sz="2600" dirty="0"/>
              <a:t>is complicated by several factors: </a:t>
            </a:r>
          </a:p>
          <a:p>
            <a:pPr lvl="1" algn="just" eaLnBrk="1" hangingPunct="1"/>
            <a:r>
              <a:rPr lang="en-GB" altLang="en-US" sz="2100" dirty="0"/>
              <a:t>Most evidence consists of oral statements</a:t>
            </a:r>
          </a:p>
          <a:p>
            <a:pPr lvl="1" algn="just" eaLnBrk="1" hangingPunct="1"/>
            <a:r>
              <a:rPr lang="en-GB" altLang="en-US" sz="2100" dirty="0"/>
              <a:t>Independent corroboration can rarely be obtained</a:t>
            </a:r>
          </a:p>
          <a:p>
            <a:pPr lvl="1" algn="just" eaLnBrk="1" hangingPunct="1"/>
            <a:r>
              <a:rPr lang="en-GB" altLang="en-US" sz="2100" dirty="0" smtClean="0"/>
              <a:t>The </a:t>
            </a:r>
            <a:r>
              <a:rPr lang="en-GB" altLang="en-US" sz="2100" dirty="0"/>
              <a:t>different cultural and linguistic backgrounds of the </a:t>
            </a:r>
            <a:r>
              <a:rPr lang="en-GB" altLang="en-US" sz="2100" dirty="0" smtClean="0"/>
              <a:t>asylum-seeker </a:t>
            </a:r>
            <a:r>
              <a:rPr lang="en-GB" altLang="en-US" sz="2100" dirty="0"/>
              <a:t>and interviewer</a:t>
            </a:r>
          </a:p>
          <a:p>
            <a:pPr lvl="1" algn="just" eaLnBrk="1" hangingPunct="1"/>
            <a:r>
              <a:rPr lang="en-GB" altLang="en-US" sz="2100" dirty="0" smtClean="0"/>
              <a:t>Communication is often through an interpreter</a:t>
            </a:r>
            <a:endParaRPr lang="en-GB" altLang="en-US" sz="2100" dirty="0"/>
          </a:p>
          <a:p>
            <a:pPr lvl="1" algn="just" eaLnBrk="1" hangingPunct="1"/>
            <a:r>
              <a:rPr lang="en-GB" altLang="en-US" sz="2100" dirty="0"/>
              <a:t>Cases of post-traumatic stress disorders make it hard for </a:t>
            </a:r>
            <a:r>
              <a:rPr lang="en-GB" altLang="en-US" sz="2100" dirty="0" smtClean="0"/>
              <a:t>asylum-seekers </a:t>
            </a:r>
            <a:r>
              <a:rPr lang="en-GB" altLang="en-US" sz="2100" dirty="0"/>
              <a:t>to recall or convey past experiences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>
                <a:solidFill>
                  <a:srgbClr val="990033"/>
                </a:solidFill>
              </a:rPr>
              <a:t>Credibility</a:t>
            </a:r>
            <a:r>
              <a:rPr lang="en-GB" altLang="en-US" smtClean="0"/>
              <a:t> </a:t>
            </a:r>
            <a:r>
              <a:rPr lang="en-GB" altLang="en-US" smtClean="0">
                <a:solidFill>
                  <a:srgbClr val="990033"/>
                </a:solidFill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xmlns="" val="855139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1406</Words>
  <Application>Microsoft Office PowerPoint</Application>
  <PresentationFormat>Custom</PresentationFormat>
  <Paragraphs>144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Damask</vt:lpstr>
      <vt:lpstr>1_Damask</vt:lpstr>
      <vt:lpstr>END FGM NETWORK  TRAINING  on FGM AND ASYLUM 1 AND 2 June 2016</vt:lpstr>
      <vt:lpstr>Three main problems</vt:lpstr>
      <vt:lpstr>Credibility in gender related claims</vt:lpstr>
      <vt:lpstr>FacTors affecting credibility </vt:lpstr>
      <vt:lpstr>FGM and the CEAS</vt:lpstr>
      <vt:lpstr>Recast Asylum Instruments (CEAS)- the APD</vt:lpstr>
      <vt:lpstr>Recast Asylum Instruments (CEAS)- the APD</vt:lpstr>
      <vt:lpstr>Credibility Assessment</vt:lpstr>
      <vt:lpstr>Credibility Assessment</vt:lpstr>
      <vt:lpstr>Credibility Assessment</vt:lpstr>
      <vt:lpstr>Credibility Assessment</vt:lpstr>
      <vt:lpstr>Beyond Proof: Credibility Assessment in EU Asylum Systems (2013):</vt:lpstr>
      <vt:lpstr>Principles and standards</vt:lpstr>
      <vt:lpstr>Principles and standards</vt:lpstr>
      <vt:lpstr>Principles and standards</vt:lpstr>
      <vt:lpstr>Multi-Disciplinary Approach</vt:lpstr>
      <vt:lpstr>Credibility indicators?</vt:lpstr>
      <vt:lpstr>Credibility indicators?</vt:lpstr>
      <vt:lpstr>Key Findings on CREDIBILITY of Children</vt:lpstr>
      <vt:lpstr>Key Findings on credibility of children</vt:lpstr>
      <vt:lpstr>Key Findings on credibility of children</vt:lpstr>
      <vt:lpstr>key Findings on credibility of children</vt:lpstr>
      <vt:lpstr>Key Findings on credibility of children</vt:lpstr>
      <vt:lpstr>Key Findings on credibility of children</vt:lpstr>
      <vt:lpstr>key Findings on credibility of children</vt:lpstr>
      <vt:lpstr>The way ahead: UNHCR recommendations</vt:lpstr>
    </vt:vector>
  </TitlesOfParts>
  <Company>UNHCR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FGM NETWORK  TRAINING  on FGM AND ASYLUM 1 AND 2 June 2016</dc:title>
  <dc:creator>Andrea Vonkeman</dc:creator>
  <cp:lastModifiedBy>Natalie Kontoulis</cp:lastModifiedBy>
  <cp:revision>26</cp:revision>
  <cp:lastPrinted>2016-05-26T07:43:46Z</cp:lastPrinted>
  <dcterms:created xsi:type="dcterms:W3CDTF">2016-05-25T10:03:40Z</dcterms:created>
  <dcterms:modified xsi:type="dcterms:W3CDTF">2016-06-02T08:14:37Z</dcterms:modified>
</cp:coreProperties>
</file>