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revised EU Asylum Procedures Directive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What support is available to asylum seekers with particular needs?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72180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Right to free legal assistance and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Applicants should at first instance be provided </a:t>
            </a:r>
            <a:r>
              <a:rPr lang="en-GB" sz="2000" b="1" dirty="0"/>
              <a:t>free legal and procedural information</a:t>
            </a:r>
            <a:r>
              <a:rPr lang="en-GB" sz="2000" dirty="0"/>
              <a:t>.</a:t>
            </a:r>
          </a:p>
          <a:p>
            <a:r>
              <a:rPr lang="en-GB" sz="2000" dirty="0"/>
              <a:t>This can be done through non-governmental organisations, professionals from government authorities or specialised services of the state.</a:t>
            </a:r>
          </a:p>
        </p:txBody>
      </p:sp>
    </p:spTree>
    <p:extLst>
      <p:ext uri="{BB962C8B-B14F-4D97-AF65-F5344CB8AC3E}">
        <p14:creationId xmlns:p14="http://schemas.microsoft.com/office/powerpoint/2010/main" xmlns="" val="339157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Asylum decisions to be fairer, quicker and better quality.</a:t>
            </a:r>
          </a:p>
          <a:p>
            <a:r>
              <a:rPr lang="en-GB" sz="2000" dirty="0"/>
              <a:t>Asylum seekers with particular needs are to receive the necessary support to explain their claim.</a:t>
            </a:r>
          </a:p>
          <a:p>
            <a:r>
              <a:rPr lang="en-GB" sz="2000" dirty="0"/>
              <a:t>Better protection measures in place for unaccompanied minors and victims of torture.</a:t>
            </a:r>
          </a:p>
        </p:txBody>
      </p:sp>
    </p:spTree>
    <p:extLst>
      <p:ext uri="{BB962C8B-B14F-4D97-AF65-F5344CB8AC3E}">
        <p14:creationId xmlns:p14="http://schemas.microsoft.com/office/powerpoint/2010/main" xmlns="" val="425141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Provisions relating to FGM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Gender</a:t>
            </a:r>
            <a:r>
              <a:rPr lang="en-GB" dirty="0"/>
              <a:t> </a:t>
            </a:r>
            <a:r>
              <a:rPr lang="en-GB" b="1" dirty="0"/>
              <a:t>considerations</a:t>
            </a:r>
            <a:r>
              <a:rPr lang="en-GB" dirty="0"/>
              <a:t> to be better incorporated into asylum procedures.</a:t>
            </a:r>
          </a:p>
          <a:p>
            <a:r>
              <a:rPr lang="en-GB" dirty="0"/>
              <a:t>All female applicants should have the possibility to have their cases examined on an individual basis (ex. separately from family or spouses).</a:t>
            </a:r>
          </a:p>
          <a:p>
            <a:r>
              <a:rPr lang="en-GB" dirty="0"/>
              <a:t>Staff should be properly trained on the complexity of gender-related claims.</a:t>
            </a:r>
          </a:p>
          <a:p>
            <a:r>
              <a:rPr lang="en-GB" dirty="0"/>
              <a:t>Female applicants to be able to discuss their applications in a safe and confidential environment.</a:t>
            </a:r>
          </a:p>
          <a:p>
            <a:r>
              <a:rPr lang="en-GB" dirty="0"/>
              <a:t>Victims of torture and other sever forms of violence to have sufficient time and support to prepare for the interviews and other steps in the procedure.</a:t>
            </a:r>
          </a:p>
        </p:txBody>
      </p:sp>
    </p:spTree>
    <p:extLst>
      <p:ext uri="{BB962C8B-B14F-4D97-AF65-F5344CB8AC3E}">
        <p14:creationId xmlns:p14="http://schemas.microsoft.com/office/powerpoint/2010/main" xmlns="" val="133999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more gender-sensitive and child-friendly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The personal interview as part of the asylum application process should consider gender, sexual orientation and vulnerability circumstances.</a:t>
            </a:r>
          </a:p>
          <a:p>
            <a:r>
              <a:rPr lang="en-GB" sz="2000" dirty="0"/>
              <a:t>Officials must be gender-sensitive.</a:t>
            </a:r>
          </a:p>
          <a:p>
            <a:r>
              <a:rPr lang="en-GB" sz="2000" dirty="0"/>
              <a:t>Children should be able to make individual asylum claims (separately from their families, even if they are accompanied) and be interviewed in a child-appropriate manner.</a:t>
            </a:r>
          </a:p>
          <a:p>
            <a:r>
              <a:rPr lang="en-GB" sz="2000" dirty="0"/>
              <a:t>The applicant may request an interviewer and interpreter of the same sex.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646759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Examination of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Asylum authorities must take decisions following an appropriate examination of the application = there is a </a:t>
            </a:r>
            <a:r>
              <a:rPr lang="en-GB" sz="2000" b="1" dirty="0"/>
              <a:t>shared duty to substantiate claims</a:t>
            </a:r>
            <a:r>
              <a:rPr lang="en-GB" sz="2000" dirty="0"/>
              <a:t>.</a:t>
            </a:r>
          </a:p>
          <a:p>
            <a:r>
              <a:rPr lang="en-GB" sz="2000" dirty="0"/>
              <a:t>Authorities can seek advice from experts, such as on gender- and child-specific issues.</a:t>
            </a:r>
          </a:p>
          <a:p>
            <a:r>
              <a:rPr lang="en-GB" sz="2000" dirty="0"/>
              <a:t>Due to factors such as shame, mistrust, ignorance of FGM being grounds for refugee status, trauma or memory loss, a pro-active engagement of asylum authorities on this issue is crucial.</a:t>
            </a:r>
          </a:p>
        </p:txBody>
      </p:sp>
    </p:spTree>
    <p:extLst>
      <p:ext uri="{BB962C8B-B14F-4D97-AF65-F5344CB8AC3E}">
        <p14:creationId xmlns:p14="http://schemas.microsoft.com/office/powerpoint/2010/main" xmlns="" val="13435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 training of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Staff members should be have knowledge of problems which may affect an applicant’s performance or ability to be interviewed, such as indications of past torture (which FGM falls under).</a:t>
            </a:r>
          </a:p>
          <a:p>
            <a:r>
              <a:rPr lang="en-GB" sz="2000" dirty="0"/>
              <a:t>Officials can seek advice from experts on questions of medical, cultural, religious or child-related issues. </a:t>
            </a:r>
          </a:p>
        </p:txBody>
      </p:sp>
    </p:spTree>
    <p:extLst>
      <p:ext uri="{BB962C8B-B14F-4D97-AF65-F5344CB8AC3E}">
        <p14:creationId xmlns:p14="http://schemas.microsoft.com/office/powerpoint/2010/main" xmlns="" val="363720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Procedural guarantees for applicants with special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Asylum authorities must identify groups with specific procedural needs, due to their age, gender or the harm they suffered.</a:t>
            </a:r>
          </a:p>
          <a:p>
            <a:r>
              <a:rPr lang="en-GB" dirty="0"/>
              <a:t>Applicants with special needs should be provided with support to prepare for personal interviews and throughout the asylum procedure. </a:t>
            </a:r>
          </a:p>
          <a:p>
            <a:r>
              <a:rPr lang="en-GB" dirty="0"/>
              <a:t>Gender-sensitive procedures should be put in place to identify and refer FGM victims to appropriate procedures and services.</a:t>
            </a:r>
          </a:p>
          <a:p>
            <a:r>
              <a:rPr lang="en-GB" dirty="0"/>
              <a:t>Applicants with special needs should also not be subjected to accelerated or border procedures, as these may not allow to accommodate adequate support.</a:t>
            </a:r>
          </a:p>
        </p:txBody>
      </p:sp>
    </p:spTree>
    <p:extLst>
      <p:ext uri="{BB962C8B-B14F-4D97-AF65-F5344CB8AC3E}">
        <p14:creationId xmlns:p14="http://schemas.microsoft.com/office/powerpoint/2010/main" xmlns="" val="373627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Medico-legal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Asylum authorities should arrange for a medical examination of the applicant (given their consent) if there are signs indicating past persecution or serious harm.</a:t>
            </a:r>
          </a:p>
          <a:p>
            <a:r>
              <a:rPr lang="en-GB" sz="2000" dirty="0"/>
              <a:t>It is crucial that the refusal to undergo the procedure not disqualify the applicant from qualifying as a refugee.</a:t>
            </a:r>
          </a:p>
        </p:txBody>
      </p:sp>
    </p:spTree>
    <p:extLst>
      <p:ext uri="{BB962C8B-B14F-4D97-AF65-F5344CB8AC3E}">
        <p14:creationId xmlns:p14="http://schemas.microsoft.com/office/powerpoint/2010/main" xmlns="" val="1831062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 made on behalf of dependants and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 child has the right to make an application on their own behalf; through parents or adult family members; or through another adult responsible for them.</a:t>
            </a:r>
          </a:p>
          <a:p>
            <a:r>
              <a:rPr lang="en-GB" sz="2000" dirty="0"/>
              <a:t>Authorities should provide parents with clear and detailed information in the process of claiming asylum specific to children.</a:t>
            </a:r>
          </a:p>
        </p:txBody>
      </p:sp>
    </p:spTree>
    <p:extLst>
      <p:ext uri="{BB962C8B-B14F-4D97-AF65-F5344CB8AC3E}">
        <p14:creationId xmlns:p14="http://schemas.microsoft.com/office/powerpoint/2010/main" xmlns="" val="2359357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</TotalTime>
  <Words>593</Words>
  <Application>Microsoft Office PowerPoint</Application>
  <PresentationFormat>Custom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 Boardroom</vt:lpstr>
      <vt:lpstr>The revised EU Asylum Procedures Directive</vt:lpstr>
      <vt:lpstr>What’s new?</vt:lpstr>
      <vt:lpstr>Provisions relating to FGM </vt:lpstr>
      <vt:lpstr>A more gender-sensitive and child-friendly interview</vt:lpstr>
      <vt:lpstr>Examination of applications</vt:lpstr>
      <vt:lpstr>Proper training of staff</vt:lpstr>
      <vt:lpstr>Procedural guarantees for applicants with special needs</vt:lpstr>
      <vt:lpstr>Medico-legal documents</vt:lpstr>
      <vt:lpstr>Applications made on behalf of dependants and children</vt:lpstr>
      <vt:lpstr>Right to free legal assistance and advice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revised EU Asylum Procedures Directive</dc:title>
  <dc:creator>Elena Zacharenko</dc:creator>
  <cp:lastModifiedBy>Natalie</cp:lastModifiedBy>
  <cp:revision>8</cp:revision>
  <dcterms:created xsi:type="dcterms:W3CDTF">2016-05-29T20:07:09Z</dcterms:created>
  <dcterms:modified xsi:type="dcterms:W3CDTF">2016-06-01T07:35:53Z</dcterms:modified>
</cp:coreProperties>
</file>