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310" r:id="rId6"/>
    <p:sldId id="296" r:id="rId7"/>
    <p:sldId id="258" r:id="rId8"/>
    <p:sldId id="323" r:id="rId9"/>
    <p:sldId id="324" r:id="rId10"/>
    <p:sldId id="325" r:id="rId11"/>
    <p:sldId id="326" r:id="rId12"/>
    <p:sldId id="327" r:id="rId13"/>
    <p:sldId id="333" r:id="rId14"/>
    <p:sldId id="328" r:id="rId15"/>
    <p:sldId id="329" r:id="rId16"/>
    <p:sldId id="330" r:id="rId17"/>
    <p:sldId id="331" r:id="rId18"/>
    <p:sldId id="332" r:id="rId19"/>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Taylor" initials="A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2483"/>
    <a:srgbClr val="44ADAA"/>
    <a:srgbClr val="E94E1B"/>
    <a:srgbClr val="DCD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1453" autoAdjust="0"/>
  </p:normalViewPr>
  <p:slideViewPr>
    <p:cSldViewPr>
      <p:cViewPr>
        <p:scale>
          <a:sx n="88" d="100"/>
          <a:sy n="88" d="100"/>
        </p:scale>
        <p:origin x="-72" y="-72"/>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201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CD25A22-FC37-4520-BBDC-0976F592F2D1}" type="datetimeFigureOut">
              <a:rPr lang="en-GB"/>
              <a:pPr>
                <a:defRPr/>
              </a:pPr>
              <a:t>02/06/2016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6C8021F-96C1-4ED0-8655-1AC620DA28CF}" type="slidenum">
              <a:rPr lang="en-GB"/>
              <a:pPr>
                <a:defRPr/>
              </a:pPr>
              <a:t>‹#›</a:t>
            </a:fld>
            <a:endParaRPr lang="en-GB"/>
          </a:p>
        </p:txBody>
      </p:sp>
    </p:spTree>
    <p:extLst>
      <p:ext uri="{BB962C8B-B14F-4D97-AF65-F5344CB8AC3E}">
        <p14:creationId xmlns:p14="http://schemas.microsoft.com/office/powerpoint/2010/main" xmlns="" val="3985840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3062147-190D-4E87-9F59-E109F53DAC02}" type="datetimeFigureOut">
              <a:rPr lang="en-GB"/>
              <a:pPr>
                <a:defRPr/>
              </a:pPr>
              <a:t>02/06/2016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AAC02AE-99F3-4746-B9FF-A6D72D66C16E}" type="slidenum">
              <a:rPr lang="en-GB"/>
              <a:pPr>
                <a:defRPr/>
              </a:pPr>
              <a:t>‹#›</a:t>
            </a:fld>
            <a:endParaRPr lang="en-GB"/>
          </a:p>
        </p:txBody>
      </p:sp>
    </p:spTree>
    <p:extLst>
      <p:ext uri="{BB962C8B-B14F-4D97-AF65-F5344CB8AC3E}">
        <p14:creationId xmlns:p14="http://schemas.microsoft.com/office/powerpoint/2010/main" xmlns="" val="3994247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AAC02AE-99F3-4746-B9FF-A6D72D66C16E}" type="slidenum">
              <a:rPr lang="en-GB" smtClean="0"/>
              <a:pPr>
                <a:defRPr/>
              </a:pPr>
              <a:t>3</a:t>
            </a:fld>
            <a:endParaRPr lang="en-GB"/>
          </a:p>
        </p:txBody>
      </p:sp>
    </p:spTree>
    <p:extLst>
      <p:ext uri="{BB962C8B-B14F-4D97-AF65-F5344CB8AC3E}">
        <p14:creationId xmlns:p14="http://schemas.microsoft.com/office/powerpoint/2010/main" xmlns="" val="2871025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42900" y="-6350"/>
            <a:ext cx="76200" cy="6864350"/>
          </a:xfrm>
          <a:prstGeom prst="rect">
            <a:avLst/>
          </a:prstGeom>
          <a:solidFill>
            <a:srgbClr val="E94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114300" y="-6350"/>
            <a:ext cx="76200" cy="6864350"/>
          </a:xfrm>
          <a:prstGeom prst="rect">
            <a:avLst/>
          </a:prstGeom>
          <a:solidFill>
            <a:srgbClr val="44AD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endParaRPr lang="en-GB" dirty="0"/>
          </a:p>
        </p:txBody>
      </p:sp>
      <p:sp>
        <p:nvSpPr>
          <p:cNvPr id="9" name="Rectangle 8"/>
          <p:cNvSpPr/>
          <p:nvPr/>
        </p:nvSpPr>
        <p:spPr>
          <a:xfrm>
            <a:off x="228600" y="-6350"/>
            <a:ext cx="76200" cy="6864350"/>
          </a:xfrm>
          <a:prstGeom prst="rect">
            <a:avLst/>
          </a:prstGeom>
          <a:solidFill>
            <a:srgbClr val="DCD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 </a:t>
            </a:r>
          </a:p>
        </p:txBody>
      </p:sp>
      <p:sp>
        <p:nvSpPr>
          <p:cNvPr id="10" name="Rectangle 9"/>
          <p:cNvSpPr/>
          <p:nvPr/>
        </p:nvSpPr>
        <p:spPr>
          <a:xfrm>
            <a:off x="457200" y="-6350"/>
            <a:ext cx="76200" cy="6864350"/>
          </a:xfrm>
          <a:prstGeom prst="rect">
            <a:avLst/>
          </a:prstGeom>
          <a:solidFill>
            <a:srgbClr val="6624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Picture 1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94100" y="5233988"/>
            <a:ext cx="2482850" cy="931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1600200" y="2323728"/>
            <a:ext cx="6400800" cy="457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 Placeholder 13"/>
          <p:cNvSpPr>
            <a:spLocks noGrp="1"/>
          </p:cNvSpPr>
          <p:nvPr>
            <p:ph type="body" sz="quarter" idx="11"/>
          </p:nvPr>
        </p:nvSpPr>
        <p:spPr>
          <a:xfrm>
            <a:off x="2667002" y="3774875"/>
            <a:ext cx="4346068" cy="298472"/>
          </a:xfrm>
        </p:spPr>
        <p:txBody>
          <a:bodyPr>
            <a:noAutofit/>
          </a:bodyPr>
          <a:lstStyle>
            <a:lvl1pPr marL="0" indent="0" algn="ctr">
              <a:spcBef>
                <a:spcPts val="0"/>
              </a:spcBef>
              <a:buNone/>
              <a:defRPr sz="1800" b="1"/>
            </a:lvl1pPr>
          </a:lstStyle>
          <a:p>
            <a:pPr lvl="0"/>
            <a:r>
              <a:rPr lang="en-US" dirty="0" smtClean="0"/>
              <a:t>Click to edit Master text styles</a:t>
            </a:r>
          </a:p>
        </p:txBody>
      </p:sp>
      <p:sp>
        <p:nvSpPr>
          <p:cNvPr id="16" name="Title 15"/>
          <p:cNvSpPr>
            <a:spLocks noGrp="1"/>
          </p:cNvSpPr>
          <p:nvPr>
            <p:ph type="title"/>
          </p:nvPr>
        </p:nvSpPr>
        <p:spPr>
          <a:xfrm>
            <a:off x="721233" y="1741062"/>
            <a:ext cx="8229600" cy="575317"/>
          </a:xfrm>
        </p:spPr>
        <p:txBody>
          <a:bodyPr/>
          <a:lstStyle>
            <a:lvl1pPr>
              <a:defRPr sz="4800"/>
            </a:lvl1pPr>
          </a:lstStyle>
          <a:p>
            <a:r>
              <a:rPr lang="en-US" dirty="0" smtClean="0"/>
              <a:t>Click to edit Master title style</a:t>
            </a:r>
            <a:endParaRPr lang="en-GB" dirty="0"/>
          </a:p>
        </p:txBody>
      </p:sp>
      <p:sp>
        <p:nvSpPr>
          <p:cNvPr id="17" name="Text Placeholder 13"/>
          <p:cNvSpPr>
            <a:spLocks noGrp="1"/>
          </p:cNvSpPr>
          <p:nvPr>
            <p:ph type="body" sz="quarter" idx="12"/>
          </p:nvPr>
        </p:nvSpPr>
        <p:spPr>
          <a:xfrm>
            <a:off x="2667000" y="4073347"/>
            <a:ext cx="4346069" cy="263370"/>
          </a:xfrm>
        </p:spPr>
        <p:txBody>
          <a:bodyPr>
            <a:noAutofit/>
          </a:bodyPr>
          <a:lstStyle>
            <a:lvl1pPr marL="0" indent="0" algn="ctr">
              <a:spcBef>
                <a:spcPts val="0"/>
              </a:spcBef>
              <a:buNone/>
              <a:defRPr sz="1400"/>
            </a:lvl1pPr>
          </a:lstStyle>
          <a:p>
            <a:pPr lvl="0"/>
            <a:r>
              <a:rPr lang="en-US" smtClean="0"/>
              <a:t>Click to edit Master text styles</a:t>
            </a:r>
          </a:p>
        </p:txBody>
      </p:sp>
      <p:sp>
        <p:nvSpPr>
          <p:cNvPr id="18" name="Text Placeholder 13"/>
          <p:cNvSpPr>
            <a:spLocks noGrp="1"/>
          </p:cNvSpPr>
          <p:nvPr>
            <p:ph type="body" sz="quarter" idx="13"/>
          </p:nvPr>
        </p:nvSpPr>
        <p:spPr>
          <a:xfrm>
            <a:off x="2669670" y="4336717"/>
            <a:ext cx="4346070" cy="244411"/>
          </a:xfrm>
        </p:spPr>
        <p:txBody>
          <a:bodyPr>
            <a:noAutofit/>
          </a:bodyPr>
          <a:lstStyle>
            <a:lvl1pPr marL="0" indent="0" algn="ctr">
              <a:spcBef>
                <a:spcPts val="0"/>
              </a:spcBef>
              <a:buNone/>
              <a:defRPr sz="1200" i="1"/>
            </a:lvl1pPr>
          </a:lstStyle>
          <a:p>
            <a:pPr lvl="0"/>
            <a:r>
              <a:rPr lang="en-US" smtClean="0"/>
              <a:t>Click to edit Master text styles</a:t>
            </a:r>
          </a:p>
        </p:txBody>
      </p:sp>
      <p:sp>
        <p:nvSpPr>
          <p:cNvPr id="12" name="Date Placeholder 3"/>
          <p:cNvSpPr>
            <a:spLocks noGrp="1"/>
          </p:cNvSpPr>
          <p:nvPr>
            <p:ph type="dt" sz="half" idx="14"/>
          </p:nvPr>
        </p:nvSpPr>
        <p:spPr>
          <a:xfrm>
            <a:off x="6781800" y="6324600"/>
            <a:ext cx="2133600" cy="288925"/>
          </a:xfrm>
        </p:spPr>
        <p:txBody>
          <a:bodyPr wrap="square" numCol="1" anchorCtr="0" compatLnSpc="1">
            <a:prstTxWarp prst="textNoShape">
              <a:avLst/>
            </a:prstTxWarp>
          </a:bodyPr>
          <a:lstStyle>
            <a:lvl1pPr algn="r" fontAlgn="base">
              <a:spcBef>
                <a:spcPct val="0"/>
              </a:spcBef>
              <a:spcAft>
                <a:spcPct val="0"/>
              </a:spcAft>
              <a:defRPr>
                <a:solidFill>
                  <a:srgbClr val="898989"/>
                </a:solidFill>
              </a:defRPr>
            </a:lvl1pPr>
          </a:lstStyle>
          <a:p>
            <a:pPr>
              <a:defRPr/>
            </a:pPr>
            <a:r>
              <a:rPr lang="en-GB"/>
              <a:t>3 October, 2012</a:t>
            </a:r>
          </a:p>
        </p:txBody>
      </p:sp>
    </p:spTree>
    <p:extLst>
      <p:ext uri="{BB962C8B-B14F-4D97-AF65-F5344CB8AC3E}">
        <p14:creationId xmlns:p14="http://schemas.microsoft.com/office/powerpoint/2010/main" xmlns="" val="372701801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F7511D-131B-461B-87FC-56C4DFE36916}" type="datetime1">
              <a:rPr lang="en-GB"/>
              <a:pPr>
                <a:defRPr/>
              </a:pPr>
              <a:t>02/06/2016</a:t>
            </a:fld>
            <a:endParaRPr lang="en-US"/>
          </a:p>
        </p:txBody>
      </p:sp>
    </p:spTree>
    <p:extLst>
      <p:ext uri="{BB962C8B-B14F-4D97-AF65-F5344CB8AC3E}">
        <p14:creationId xmlns:p14="http://schemas.microsoft.com/office/powerpoint/2010/main" xmlns="" val="94114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lumMod val="0"/>
                <a:lumOff val="100000"/>
                <a:alpha val="0"/>
              </a:schemeClr>
            </a:gs>
            <a:gs pos="100000">
              <a:schemeClr val="bg1">
                <a:lumMod val="9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27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B010639-BDAE-42B2-B136-1C69E064192E}" type="datetime1">
              <a:rPr lang="en-GB"/>
              <a:pPr>
                <a:defRPr/>
              </a:pPr>
              <a:t>02/06/2016</a:t>
            </a:fld>
            <a:endParaRPr lang="en-US"/>
          </a:p>
        </p:txBody>
      </p:sp>
      <p:pic>
        <p:nvPicPr>
          <p:cNvPr id="1029" name="Picture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34200" y="5926138"/>
            <a:ext cx="1752600"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9" r:id="rId1"/>
    <p:sldLayoutId id="2147483658" r:id="rId2"/>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E94E1B"/>
        </a:buClr>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94E1B"/>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94E1B"/>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94E1B"/>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Placeholder 6"/>
          <p:cNvSpPr>
            <a:spLocks noGrp="1"/>
          </p:cNvSpPr>
          <p:nvPr>
            <p:ph type="body" sz="quarter" idx="12"/>
          </p:nvPr>
        </p:nvSpPr>
        <p:spPr>
          <a:xfrm>
            <a:off x="2667000" y="4073525"/>
            <a:ext cx="4346575" cy="263525"/>
          </a:xfrm>
        </p:spPr>
        <p:txBody>
          <a:bodyPr/>
          <a:lstStyle/>
          <a:p>
            <a:pPr eaLnBrk="1" hangingPunct="1">
              <a:spcBef>
                <a:spcPct val="0"/>
              </a:spcBef>
            </a:pPr>
            <a:r>
              <a:rPr lang="en-GB" i="1" dirty="0" smtClean="0"/>
              <a:t> 2 June 2016 </a:t>
            </a:r>
          </a:p>
        </p:txBody>
      </p:sp>
      <p:sp>
        <p:nvSpPr>
          <p:cNvPr id="5124" name="Text Placeholder 7"/>
          <p:cNvSpPr>
            <a:spLocks noGrp="1"/>
          </p:cNvSpPr>
          <p:nvPr>
            <p:ph type="body" sz="quarter" idx="13"/>
          </p:nvPr>
        </p:nvSpPr>
        <p:spPr>
          <a:xfrm>
            <a:off x="2670175" y="4337050"/>
            <a:ext cx="4344988" cy="244475"/>
          </a:xfrm>
        </p:spPr>
        <p:txBody>
          <a:bodyPr/>
          <a:lstStyle/>
          <a:p>
            <a:pPr eaLnBrk="1" hangingPunct="1">
              <a:spcBef>
                <a:spcPct val="0"/>
              </a:spcBef>
            </a:pPr>
            <a:r>
              <a:rPr lang="en-GB" dirty="0" smtClean="0"/>
              <a:t>Amanda Taylor - EDAL Coordinator </a:t>
            </a:r>
          </a:p>
        </p:txBody>
      </p:sp>
      <p:sp>
        <p:nvSpPr>
          <p:cNvPr id="5125" name="Title 1"/>
          <p:cNvSpPr>
            <a:spLocks noGrp="1"/>
          </p:cNvSpPr>
          <p:nvPr>
            <p:ph type="title"/>
          </p:nvPr>
        </p:nvSpPr>
        <p:spPr>
          <a:xfrm>
            <a:off x="683568" y="548680"/>
            <a:ext cx="8229600" cy="574675"/>
          </a:xfrm>
        </p:spPr>
        <p:txBody>
          <a:bodyPr/>
          <a:lstStyle/>
          <a:p>
            <a:pPr eaLnBrk="1" hangingPunct="1"/>
            <a:r>
              <a:rPr lang="en-US" dirty="0" smtClean="0"/>
              <a:t/>
            </a:r>
            <a:br>
              <a:rPr lang="en-US" dirty="0" smtClean="0"/>
            </a:br>
            <a:r>
              <a:rPr lang="en-US" dirty="0"/>
              <a:t/>
            </a:r>
            <a:br>
              <a:rPr lang="en-US" dirty="0"/>
            </a:br>
            <a:r>
              <a:rPr lang="en-US" dirty="0" smtClean="0"/>
              <a:t/>
            </a:r>
            <a:br>
              <a:rPr lang="en-US" dirty="0" smtClean="0"/>
            </a:br>
            <a:endParaRPr lang="en-US" dirty="0" smtClean="0"/>
          </a:p>
        </p:txBody>
      </p:sp>
      <p:sp>
        <p:nvSpPr>
          <p:cNvPr id="3" name="Subtitle 2"/>
          <p:cNvSpPr>
            <a:spLocks noGrp="1"/>
          </p:cNvSpPr>
          <p:nvPr>
            <p:ph type="subTitle" idx="1"/>
          </p:nvPr>
        </p:nvSpPr>
        <p:spPr>
          <a:xfrm>
            <a:off x="1600200" y="2324100"/>
            <a:ext cx="6400800" cy="457200"/>
          </a:xfrm>
        </p:spPr>
        <p:txBody>
          <a:bodyPr/>
          <a:lstStyle/>
          <a:p>
            <a:pPr eaLnBrk="1" hangingPunct="1">
              <a:defRPr/>
            </a:pPr>
            <a:r>
              <a:rPr lang="en-GB" dirty="0" smtClean="0"/>
              <a:t> </a:t>
            </a:r>
            <a:endParaRPr lang="en-GB" dirty="0"/>
          </a:p>
        </p:txBody>
      </p:sp>
      <p:sp>
        <p:nvSpPr>
          <p:cNvPr id="2" name="Text Placeholder 1"/>
          <p:cNvSpPr>
            <a:spLocks noGrp="1"/>
          </p:cNvSpPr>
          <p:nvPr>
            <p:ph type="body" sz="quarter" idx="11"/>
          </p:nvPr>
        </p:nvSpPr>
        <p:spPr/>
        <p:txBody>
          <a:bodyPr/>
          <a:lstStyle/>
          <a:p>
            <a:r>
              <a:rPr lang="en-GB" dirty="0" smtClean="0"/>
              <a:t> </a:t>
            </a:r>
            <a:endParaRPr lang="en-GB" dirty="0"/>
          </a:p>
        </p:txBody>
      </p:sp>
      <p:sp>
        <p:nvSpPr>
          <p:cNvPr id="4" name="Rectangle 3"/>
          <p:cNvSpPr/>
          <p:nvPr/>
        </p:nvSpPr>
        <p:spPr>
          <a:xfrm>
            <a:off x="1259632" y="1268760"/>
            <a:ext cx="7200800" cy="2123658"/>
          </a:xfrm>
          <a:prstGeom prst="rect">
            <a:avLst/>
          </a:prstGeom>
        </p:spPr>
        <p:txBody>
          <a:bodyPr wrap="square">
            <a:spAutoFit/>
          </a:bodyPr>
          <a:lstStyle/>
          <a:p>
            <a:pPr algn="ctr"/>
            <a:r>
              <a:rPr lang="en-GB" sz="4400" dirty="0"/>
              <a:t>The reception of refugees </a:t>
            </a:r>
            <a:r>
              <a:rPr lang="en-GB" sz="4400" dirty="0" smtClean="0"/>
              <a:t>and asylum </a:t>
            </a:r>
            <a:r>
              <a:rPr lang="en-GB" sz="4400" dirty="0"/>
              <a:t>seekers in </a:t>
            </a:r>
            <a:r>
              <a:rPr lang="en-GB" sz="4400" dirty="0" smtClean="0"/>
              <a:t>Europe in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Detention under EU law</a:t>
            </a:r>
            <a:endParaRPr lang="en-GB" dirty="0"/>
          </a:p>
        </p:txBody>
      </p:sp>
      <p:sp>
        <p:nvSpPr>
          <p:cNvPr id="3" name="Content Placeholder 2"/>
          <p:cNvSpPr>
            <a:spLocks noGrp="1"/>
          </p:cNvSpPr>
          <p:nvPr>
            <p:ph idx="1"/>
          </p:nvPr>
        </p:nvSpPr>
        <p:spPr>
          <a:xfrm>
            <a:off x="467544" y="1484784"/>
            <a:ext cx="8229600" cy="4191000"/>
          </a:xfrm>
        </p:spPr>
        <p:txBody>
          <a:bodyPr/>
          <a:lstStyle/>
          <a:p>
            <a:r>
              <a:rPr lang="en-GB" sz="2000" dirty="0" smtClean="0"/>
              <a:t>Applicants </a:t>
            </a:r>
            <a:r>
              <a:rPr lang="en-GB" sz="2000" dirty="0"/>
              <a:t>can be detained when it </a:t>
            </a:r>
            <a:r>
              <a:rPr lang="en-GB" sz="2000" dirty="0" smtClean="0"/>
              <a:t>proves </a:t>
            </a:r>
            <a:r>
              <a:rPr lang="en-GB" sz="2000" b="1" u="sng" dirty="0"/>
              <a:t>necessary </a:t>
            </a:r>
            <a:r>
              <a:rPr lang="en-GB" sz="2000" dirty="0"/>
              <a:t>and on the basis of an </a:t>
            </a:r>
            <a:r>
              <a:rPr lang="en-GB" sz="2000" b="1" u="sng" dirty="0"/>
              <a:t>individualised assessment </a:t>
            </a:r>
            <a:r>
              <a:rPr lang="en-GB" sz="2000" dirty="0"/>
              <a:t>of each case and if </a:t>
            </a:r>
            <a:r>
              <a:rPr lang="en-GB" sz="2000" b="1" u="sng" dirty="0"/>
              <a:t>less coercive alternative measures cannot be applied effectively</a:t>
            </a:r>
            <a:r>
              <a:rPr lang="en-GB" sz="2000" dirty="0"/>
              <a:t>.  </a:t>
            </a:r>
            <a:endParaRPr lang="en-GB" sz="2000" dirty="0" smtClean="0"/>
          </a:p>
          <a:p>
            <a:r>
              <a:rPr lang="en-GB" sz="2000" dirty="0"/>
              <a:t>An applicants vulnerability may bring into question </a:t>
            </a:r>
            <a:r>
              <a:rPr lang="en-GB" sz="2000" dirty="0" smtClean="0"/>
              <a:t>the proportionality </a:t>
            </a:r>
            <a:r>
              <a:rPr lang="en-GB" sz="2000" dirty="0"/>
              <a:t>of detaining an individual </a:t>
            </a:r>
            <a:r>
              <a:rPr lang="en-GB" sz="2000" dirty="0" smtClean="0"/>
              <a:t>applicant.</a:t>
            </a:r>
            <a:endParaRPr lang="en-GB" sz="2000" dirty="0"/>
          </a:p>
          <a:p>
            <a:r>
              <a:rPr lang="en-GB" sz="2000" dirty="0" smtClean="0"/>
              <a:t>The </a:t>
            </a:r>
            <a:r>
              <a:rPr lang="en-GB" sz="2000" b="1" dirty="0"/>
              <a:t>health</a:t>
            </a:r>
            <a:r>
              <a:rPr lang="en-GB" sz="2000" dirty="0"/>
              <a:t> including the </a:t>
            </a:r>
            <a:r>
              <a:rPr lang="en-GB" sz="2000" b="1" dirty="0"/>
              <a:t>mental health </a:t>
            </a:r>
            <a:r>
              <a:rPr lang="en-GB" sz="2000" dirty="0"/>
              <a:t>of applicants in detention who are vulnerable persons shall be of </a:t>
            </a:r>
            <a:r>
              <a:rPr lang="en-GB" sz="2000" b="1" dirty="0"/>
              <a:t>primary concern</a:t>
            </a:r>
            <a:r>
              <a:rPr lang="en-GB" sz="2000" dirty="0"/>
              <a:t> to national </a:t>
            </a:r>
            <a:r>
              <a:rPr lang="en-GB" sz="2000" dirty="0" smtClean="0"/>
              <a:t>authorities. </a:t>
            </a:r>
            <a:endParaRPr lang="en-GB" sz="2000" dirty="0"/>
          </a:p>
          <a:p>
            <a:r>
              <a:rPr lang="en-GB" sz="2000" dirty="0" smtClean="0"/>
              <a:t>Shall </a:t>
            </a:r>
            <a:r>
              <a:rPr lang="en-GB" sz="2000" dirty="0"/>
              <a:t>ensure regular </a:t>
            </a:r>
            <a:r>
              <a:rPr lang="en-GB" sz="2000" dirty="0" smtClean="0"/>
              <a:t>monitoring.</a:t>
            </a:r>
            <a:endParaRPr lang="en-GB" sz="2000" dirty="0"/>
          </a:p>
          <a:p>
            <a:r>
              <a:rPr lang="en-GB" sz="2000" dirty="0" smtClean="0"/>
              <a:t>Minors </a:t>
            </a:r>
            <a:r>
              <a:rPr lang="en-GB" sz="2000" dirty="0"/>
              <a:t>shall be detained only as a </a:t>
            </a:r>
            <a:r>
              <a:rPr lang="en-GB" sz="2000" b="1" dirty="0"/>
              <a:t>measure of last resort </a:t>
            </a:r>
            <a:r>
              <a:rPr lang="en-GB" sz="2000" dirty="0"/>
              <a:t>and after having been established that less coercive alternative measures cannot be applied effectively. </a:t>
            </a:r>
          </a:p>
          <a:p>
            <a:r>
              <a:rPr lang="en-GB" sz="2000" dirty="0" smtClean="0"/>
              <a:t>Unaccompanied </a:t>
            </a:r>
            <a:r>
              <a:rPr lang="en-GB" sz="2000" dirty="0"/>
              <a:t>minors – only detained in </a:t>
            </a:r>
            <a:r>
              <a:rPr lang="en-GB" sz="2000" b="1" dirty="0"/>
              <a:t>exceptional</a:t>
            </a:r>
            <a:r>
              <a:rPr lang="en-GB" sz="2000" dirty="0"/>
              <a:t> circumstances and never in prison accommodation. </a:t>
            </a:r>
          </a:p>
          <a:p>
            <a:endParaRPr lang="en-GB" dirty="0"/>
          </a:p>
        </p:txBody>
      </p:sp>
      <p:sp>
        <p:nvSpPr>
          <p:cNvPr id="4" name="Date Placeholder 3"/>
          <p:cNvSpPr>
            <a:spLocks noGrp="1"/>
          </p:cNvSpPr>
          <p:nvPr>
            <p:ph type="dt" sz="half" idx="10"/>
          </p:nvPr>
        </p:nvSpPr>
        <p:spPr/>
        <p:txBody>
          <a:bodyPr/>
          <a:lstStyle/>
          <a:p>
            <a:pPr>
              <a:defRPr/>
            </a:pPr>
            <a:fld id="{B0F7511D-131B-461B-87FC-56C4DFE36916}" type="datetime1">
              <a:rPr lang="en-GB" smtClean="0"/>
              <a:pPr>
                <a:defRPr/>
              </a:pPr>
              <a:t>02/06/2016</a:t>
            </a:fld>
            <a:endParaRPr lang="en-US"/>
          </a:p>
        </p:txBody>
      </p:sp>
    </p:spTree>
    <p:extLst>
      <p:ext uri="{BB962C8B-B14F-4D97-AF65-F5344CB8AC3E}">
        <p14:creationId xmlns:p14="http://schemas.microsoft.com/office/powerpoint/2010/main" xmlns="" val="3782389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67544" y="260648"/>
            <a:ext cx="8229600" cy="4191000"/>
          </a:xfrm>
        </p:spPr>
        <p:txBody>
          <a:bodyPr/>
          <a:lstStyle/>
          <a:p>
            <a:r>
              <a:rPr lang="en-GB" dirty="0" smtClean="0"/>
              <a:t>Conditions are well below the prescribed legislative standards</a:t>
            </a:r>
          </a:p>
        </p:txBody>
      </p:sp>
      <p:sp>
        <p:nvSpPr>
          <p:cNvPr id="4" name="Date Placeholder 3"/>
          <p:cNvSpPr>
            <a:spLocks noGrp="1"/>
          </p:cNvSpPr>
          <p:nvPr>
            <p:ph type="dt" sz="half" idx="10"/>
          </p:nvPr>
        </p:nvSpPr>
        <p:spPr/>
        <p:txBody>
          <a:bodyPr/>
          <a:lstStyle/>
          <a:p>
            <a:pPr>
              <a:defRPr/>
            </a:pPr>
            <a:fld id="{B0F7511D-131B-461B-87FC-56C4DFE36916}" type="datetime1">
              <a:rPr lang="en-GB" smtClean="0"/>
              <a:pPr>
                <a:defRPr/>
              </a:pPr>
              <a:t>02/06/2016</a:t>
            </a:fld>
            <a:endParaRPr lang="en-US"/>
          </a:p>
        </p:txBody>
      </p:sp>
      <p:pic>
        <p:nvPicPr>
          <p:cNvPr id="5123" name="Picture 3" descr="C:\Users\Yashmine Moradi\Dropbox\AIDA\MISSIONS\3rd MISSION (AUSTRIA)\x Photos\IMG_87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23520" y="2348880"/>
            <a:ext cx="4320480" cy="28803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8775" y="4460640"/>
            <a:ext cx="4176464" cy="307777"/>
          </a:xfrm>
          <a:prstGeom prst="rect">
            <a:avLst/>
          </a:prstGeom>
          <a:noFill/>
        </p:spPr>
        <p:txBody>
          <a:bodyPr wrap="square" rtlCol="0">
            <a:spAutoFit/>
          </a:bodyPr>
          <a:lstStyle/>
          <a:p>
            <a:r>
              <a:rPr lang="en-GB" sz="1400" i="1" dirty="0" smtClean="0"/>
              <a:t>Emergency accommodation – Germany </a:t>
            </a:r>
            <a:endParaRPr lang="en-GB" sz="1400" i="1" dirty="0"/>
          </a:p>
        </p:txBody>
      </p:sp>
      <p:sp>
        <p:nvSpPr>
          <p:cNvPr id="6" name="TextBox 5"/>
          <p:cNvSpPr txBox="1"/>
          <p:nvPr/>
        </p:nvSpPr>
        <p:spPr>
          <a:xfrm>
            <a:off x="4813446" y="5268416"/>
            <a:ext cx="4212976" cy="307777"/>
          </a:xfrm>
          <a:prstGeom prst="rect">
            <a:avLst/>
          </a:prstGeom>
          <a:noFill/>
        </p:spPr>
        <p:txBody>
          <a:bodyPr wrap="square" rtlCol="0">
            <a:spAutoFit/>
          </a:bodyPr>
          <a:lstStyle/>
          <a:p>
            <a:r>
              <a:rPr lang="en-GB" sz="1400" i="1" dirty="0" smtClean="0"/>
              <a:t>Transit centre German-Austrian border</a:t>
            </a:r>
            <a:endParaRPr lang="en-GB" sz="1400" i="1"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0025" y="1352600"/>
            <a:ext cx="4583495" cy="2956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50946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395536" y="188640"/>
            <a:ext cx="8229600" cy="4191000"/>
          </a:xfrm>
        </p:spPr>
        <p:txBody>
          <a:bodyPr/>
          <a:lstStyle/>
          <a:p>
            <a:r>
              <a:rPr lang="en-GB" dirty="0" smtClean="0"/>
              <a:t>Abandonment of any qualitative assessment </a:t>
            </a:r>
          </a:p>
          <a:p>
            <a:endParaRPr lang="en-GB" dirty="0"/>
          </a:p>
        </p:txBody>
      </p:sp>
      <p:sp>
        <p:nvSpPr>
          <p:cNvPr id="4" name="Date Placeholder 3"/>
          <p:cNvSpPr>
            <a:spLocks noGrp="1"/>
          </p:cNvSpPr>
          <p:nvPr>
            <p:ph type="dt" sz="half" idx="10"/>
          </p:nvPr>
        </p:nvSpPr>
        <p:spPr/>
        <p:txBody>
          <a:bodyPr/>
          <a:lstStyle/>
          <a:p>
            <a:pPr>
              <a:defRPr/>
            </a:pPr>
            <a:fld id="{B0F7511D-131B-461B-87FC-56C4DFE36916}" type="datetime1">
              <a:rPr lang="en-GB" smtClean="0"/>
              <a:pPr>
                <a:defRPr/>
              </a:pPr>
              <a:t>02/06/2016</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96752"/>
            <a:ext cx="3600400" cy="38808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347864" y="5876258"/>
            <a:ext cx="4104456" cy="338554"/>
          </a:xfrm>
          <a:prstGeom prst="rect">
            <a:avLst/>
          </a:prstGeom>
          <a:noFill/>
        </p:spPr>
        <p:txBody>
          <a:bodyPr wrap="square" rtlCol="0">
            <a:spAutoFit/>
          </a:bodyPr>
          <a:lstStyle/>
          <a:p>
            <a:r>
              <a:rPr lang="en-GB" sz="1600" i="1" dirty="0" smtClean="0"/>
              <a:t>Post-</a:t>
            </a:r>
            <a:r>
              <a:rPr lang="en-GB" sz="1600" i="1" dirty="0" err="1" smtClean="0"/>
              <a:t>Idomeni</a:t>
            </a:r>
            <a:r>
              <a:rPr lang="en-GB" sz="1600" i="1" dirty="0" smtClean="0"/>
              <a:t>, Greece</a:t>
            </a:r>
            <a:endParaRPr lang="en-GB" sz="1600" i="1"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16867" y="1453178"/>
            <a:ext cx="5001980" cy="336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25980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92696"/>
          </a:xfrm>
        </p:spPr>
        <p:txBody>
          <a:bodyPr/>
          <a:lstStyle/>
          <a:p>
            <a:r>
              <a:rPr lang="en-GB" sz="2800" dirty="0" smtClean="0"/>
              <a:t>Reception for vulnerable persons</a:t>
            </a:r>
            <a:endParaRPr lang="en-GB" sz="2800" dirty="0"/>
          </a:p>
        </p:txBody>
      </p:sp>
      <p:sp>
        <p:nvSpPr>
          <p:cNvPr id="3" name="Content Placeholder 2"/>
          <p:cNvSpPr>
            <a:spLocks noGrp="1"/>
          </p:cNvSpPr>
          <p:nvPr>
            <p:ph idx="1"/>
          </p:nvPr>
        </p:nvSpPr>
        <p:spPr>
          <a:xfrm>
            <a:off x="539552" y="1268760"/>
            <a:ext cx="8229600" cy="4752528"/>
          </a:xfrm>
        </p:spPr>
        <p:txBody>
          <a:bodyPr/>
          <a:lstStyle/>
          <a:p>
            <a:r>
              <a:rPr lang="en-GB" sz="2000" dirty="0" smtClean="0"/>
              <a:t>Identification and assessment of vulnerability is the axis upon which adequate and tailored reception facilities depend upon.</a:t>
            </a:r>
          </a:p>
          <a:p>
            <a:r>
              <a:rPr lang="en-GB" sz="2000" dirty="0" smtClean="0"/>
              <a:t>Majority of AIDA countries do not provide for a procedure to identify or assess vulnerability.</a:t>
            </a:r>
          </a:p>
          <a:p>
            <a:r>
              <a:rPr lang="en-GB" sz="2000" dirty="0" smtClean="0"/>
              <a:t>Where there is legislation assessment is done on obvious elements to vulnerability = limits definition attributed to VP in RCD.</a:t>
            </a:r>
          </a:p>
          <a:p>
            <a:r>
              <a:rPr lang="en-GB" sz="2000" dirty="0" smtClean="0"/>
              <a:t>No further details of identifying vulnerability later on.</a:t>
            </a:r>
          </a:p>
          <a:p>
            <a:r>
              <a:rPr lang="en-GB" sz="2000" dirty="0" smtClean="0"/>
              <a:t>Proliferation of detention means that avenues to identify vulnerability are extremely limited.</a:t>
            </a:r>
          </a:p>
          <a:p>
            <a:r>
              <a:rPr lang="en-GB" sz="2000" dirty="0" smtClean="0"/>
              <a:t>Use of accelerated or border procedures are ill-suited for vulnerable persons</a:t>
            </a:r>
          </a:p>
          <a:p>
            <a:r>
              <a:rPr lang="en-GB" sz="2000" dirty="0" smtClean="0"/>
              <a:t>Lack of foresight in resources means deficiencies in provision of substantive care, </a:t>
            </a:r>
            <a:r>
              <a:rPr lang="en-GB" sz="2000" dirty="0" err="1" smtClean="0"/>
              <a:t>ie</a:t>
            </a:r>
            <a:r>
              <a:rPr lang="en-GB" sz="2000" dirty="0" smtClean="0"/>
              <a:t> health care</a:t>
            </a:r>
          </a:p>
        </p:txBody>
      </p:sp>
      <p:sp>
        <p:nvSpPr>
          <p:cNvPr id="4" name="Date Placeholder 3"/>
          <p:cNvSpPr>
            <a:spLocks noGrp="1"/>
          </p:cNvSpPr>
          <p:nvPr>
            <p:ph type="dt" sz="half" idx="10"/>
          </p:nvPr>
        </p:nvSpPr>
        <p:spPr/>
        <p:txBody>
          <a:bodyPr/>
          <a:lstStyle/>
          <a:p>
            <a:pPr>
              <a:defRPr/>
            </a:pPr>
            <a:fld id="{B0F7511D-131B-461B-87FC-56C4DFE36916}" type="datetime1">
              <a:rPr lang="en-GB" smtClean="0"/>
              <a:pPr>
                <a:defRPr/>
              </a:pPr>
              <a:t>02/06/2016</a:t>
            </a:fld>
            <a:endParaRPr lang="en-US"/>
          </a:p>
        </p:txBody>
      </p:sp>
    </p:spTree>
    <p:extLst>
      <p:ext uri="{BB962C8B-B14F-4D97-AF65-F5344CB8AC3E}">
        <p14:creationId xmlns:p14="http://schemas.microsoft.com/office/powerpoint/2010/main" xmlns="" val="1246622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en-GB" sz="3600" dirty="0" smtClean="0"/>
              <a:t>Result? </a:t>
            </a:r>
            <a:br>
              <a:rPr lang="en-GB" sz="3600" dirty="0" smtClean="0"/>
            </a:br>
            <a:r>
              <a:rPr lang="en-GB" sz="3600" dirty="0" smtClean="0"/>
              <a:t>Vulnerable persons are being placed in highly unsuitable conditions</a:t>
            </a:r>
            <a:endParaRPr lang="en-GB" sz="3600"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Date Placeholder 3"/>
          <p:cNvSpPr>
            <a:spLocks noGrp="1"/>
          </p:cNvSpPr>
          <p:nvPr>
            <p:ph type="dt" sz="half" idx="10"/>
          </p:nvPr>
        </p:nvSpPr>
        <p:spPr/>
        <p:txBody>
          <a:bodyPr/>
          <a:lstStyle/>
          <a:p>
            <a:pPr>
              <a:defRPr/>
            </a:pPr>
            <a:fld id="{B0F7511D-131B-461B-87FC-56C4DFE36916}" type="datetime1">
              <a:rPr lang="en-GB" smtClean="0"/>
              <a:pPr>
                <a:defRPr/>
              </a:pPr>
              <a:t>02/06/2016</a:t>
            </a:fld>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79476" y="2276872"/>
            <a:ext cx="5097016" cy="4016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5619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Conclusion</a:t>
            </a:r>
            <a:endParaRPr lang="en-GB" dirty="0"/>
          </a:p>
        </p:txBody>
      </p:sp>
      <p:sp>
        <p:nvSpPr>
          <p:cNvPr id="3" name="Content Placeholder 2"/>
          <p:cNvSpPr>
            <a:spLocks noGrp="1"/>
          </p:cNvSpPr>
          <p:nvPr>
            <p:ph idx="1"/>
          </p:nvPr>
        </p:nvSpPr>
        <p:spPr>
          <a:xfrm>
            <a:off x="467544" y="1196752"/>
            <a:ext cx="8229600" cy="4191000"/>
          </a:xfrm>
        </p:spPr>
        <p:txBody>
          <a:bodyPr/>
          <a:lstStyle/>
          <a:p>
            <a:r>
              <a:rPr lang="en-GB" sz="2000" dirty="0" smtClean="0"/>
              <a:t>Substandard </a:t>
            </a:r>
            <a:r>
              <a:rPr lang="en-GB" sz="2000" dirty="0"/>
              <a:t>living conditions and destitution risk becoming an integral part of seeking asylum in </a:t>
            </a:r>
            <a:r>
              <a:rPr lang="en-GB" sz="2000" dirty="0" smtClean="0"/>
              <a:t>Europe.</a:t>
            </a:r>
          </a:p>
          <a:p>
            <a:r>
              <a:rPr lang="en-GB" sz="2000" dirty="0" smtClean="0"/>
              <a:t>Reliance on temporary accommodation but the </a:t>
            </a:r>
            <a:r>
              <a:rPr lang="en-GB" sz="2000" dirty="0"/>
              <a:t>continued and broad use of these temporary forms of reception seems to question their exceptionality in practice</a:t>
            </a:r>
            <a:r>
              <a:rPr lang="en-GB" sz="2000" dirty="0" smtClean="0"/>
              <a:t>.</a:t>
            </a:r>
          </a:p>
          <a:p>
            <a:r>
              <a:rPr lang="en-GB" sz="2000" dirty="0"/>
              <a:t>European states and EU institutions have too readily presumed deprivation of liberty as an acceptable measure for the accommodation of refugees and migrants</a:t>
            </a:r>
            <a:r>
              <a:rPr lang="en-GB" sz="2000" dirty="0" smtClean="0"/>
              <a:t>.</a:t>
            </a:r>
          </a:p>
          <a:p>
            <a:r>
              <a:rPr lang="en-GB" sz="2000" dirty="0" smtClean="0"/>
              <a:t>Unstable </a:t>
            </a:r>
            <a:r>
              <a:rPr lang="en-GB" sz="2000" dirty="0"/>
              <a:t>nature of reception in Europe has borne heavily down on the ability of states to assess special reception and procedural needs, to the point that identification of vulnerability has ultimately been omitted by a significant number of countries. </a:t>
            </a:r>
            <a:endParaRPr lang="en-GB" sz="2000" dirty="0" smtClean="0"/>
          </a:p>
          <a:p>
            <a:r>
              <a:rPr lang="en-GB" sz="2000" dirty="0"/>
              <a:t>H</a:t>
            </a:r>
            <a:r>
              <a:rPr lang="en-GB" sz="2000" dirty="0" smtClean="0"/>
              <a:t>eavily </a:t>
            </a:r>
            <a:r>
              <a:rPr lang="en-GB" sz="2000" dirty="0"/>
              <a:t>curtailed provision of tailored services has led to a trivialisation of vulnerability and the normalisation of highly unsuitable environments for vulnerable persons. </a:t>
            </a:r>
          </a:p>
        </p:txBody>
      </p:sp>
      <p:sp>
        <p:nvSpPr>
          <p:cNvPr id="4" name="Date Placeholder 3"/>
          <p:cNvSpPr>
            <a:spLocks noGrp="1"/>
          </p:cNvSpPr>
          <p:nvPr>
            <p:ph type="dt" sz="half" idx="10"/>
          </p:nvPr>
        </p:nvSpPr>
        <p:spPr/>
        <p:txBody>
          <a:bodyPr/>
          <a:lstStyle/>
          <a:p>
            <a:pPr>
              <a:defRPr/>
            </a:pPr>
            <a:fld id="{B0F7511D-131B-461B-87FC-56C4DFE36916}" type="datetime1">
              <a:rPr lang="en-GB" smtClean="0"/>
              <a:pPr>
                <a:defRPr/>
              </a:pPr>
              <a:t>02/06/2016</a:t>
            </a:fld>
            <a:endParaRPr lang="en-US"/>
          </a:p>
        </p:txBody>
      </p:sp>
    </p:spTree>
    <p:extLst>
      <p:ext uri="{BB962C8B-B14F-4D97-AF65-F5344CB8AC3E}">
        <p14:creationId xmlns:p14="http://schemas.microsoft.com/office/powerpoint/2010/main" xmlns="" val="4027701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20688"/>
          </a:xfrm>
        </p:spPr>
        <p:txBody>
          <a:bodyPr/>
          <a:lstStyle/>
          <a:p>
            <a:r>
              <a:rPr lang="en-GB" sz="2400" dirty="0" smtClean="0"/>
              <a:t>Snapshot of numbers</a:t>
            </a:r>
            <a:endParaRPr lang="en-GB" sz="2400" dirty="0"/>
          </a:p>
        </p:txBody>
      </p:sp>
      <p:sp>
        <p:nvSpPr>
          <p:cNvPr id="4" name="Date Placeholder 3"/>
          <p:cNvSpPr>
            <a:spLocks noGrp="1"/>
          </p:cNvSpPr>
          <p:nvPr>
            <p:ph type="dt" sz="half" idx="10"/>
          </p:nvPr>
        </p:nvSpPr>
        <p:spPr/>
        <p:txBody>
          <a:bodyPr/>
          <a:lstStyle/>
          <a:p>
            <a:pPr>
              <a:defRPr/>
            </a:pPr>
            <a:fld id="{B0F7511D-131B-461B-87FC-56C4DFE36916}" type="datetime1">
              <a:rPr lang="en-GB" smtClean="0"/>
              <a:pPr>
                <a:defRPr/>
              </a:pPr>
              <a:t>02/06/2016</a:t>
            </a:fld>
            <a:endParaRPr lang="en-US"/>
          </a:p>
        </p:txBody>
      </p:sp>
      <p:pic>
        <p:nvPicPr>
          <p:cNvPr id="8"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2464" y="3861048"/>
            <a:ext cx="5328021" cy="26326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1619672" y="3466586"/>
            <a:ext cx="5760640" cy="261610"/>
          </a:xfrm>
          <a:prstGeom prst="rect">
            <a:avLst/>
          </a:prstGeom>
        </p:spPr>
        <p:txBody>
          <a:bodyPr wrap="square">
            <a:spAutoFit/>
          </a:bodyPr>
          <a:lstStyle/>
          <a:p>
            <a:r>
              <a:rPr lang="en-GB" sz="1100" dirty="0"/>
              <a:t>Table 3: Unaccompanied asylum seeking children in selected AIDA countries: 2015</a:t>
            </a:r>
          </a:p>
        </p:txBody>
      </p:sp>
      <p:graphicFrame>
        <p:nvGraphicFramePr>
          <p:cNvPr id="10" name="Table 9"/>
          <p:cNvGraphicFramePr>
            <a:graphicFrameLocks noGrp="1"/>
          </p:cNvGraphicFramePr>
          <p:nvPr>
            <p:extLst>
              <p:ext uri="{D42A27DB-BD31-4B8C-83A1-F6EECF244321}">
                <p14:modId xmlns:p14="http://schemas.microsoft.com/office/powerpoint/2010/main" xmlns="" val="1729268215"/>
              </p:ext>
            </p:extLst>
          </p:nvPr>
        </p:nvGraphicFramePr>
        <p:xfrm>
          <a:off x="1485900" y="1268760"/>
          <a:ext cx="6172200" cy="705421"/>
        </p:xfrm>
        <a:graphic>
          <a:graphicData uri="http://schemas.openxmlformats.org/drawingml/2006/table">
            <a:tbl>
              <a:tblPr>
                <a:tableStyleId>{5C22544A-7EE6-4342-B048-85BDC9FD1C3A}</a:tableStyleId>
              </a:tblPr>
              <a:tblGrid>
                <a:gridCol w="685800"/>
                <a:gridCol w="685800"/>
                <a:gridCol w="685800"/>
                <a:gridCol w="685800"/>
                <a:gridCol w="685800"/>
                <a:gridCol w="685800"/>
                <a:gridCol w="685800"/>
                <a:gridCol w="685800"/>
                <a:gridCol w="685800"/>
              </a:tblGrid>
              <a:tr h="238696">
                <a:tc>
                  <a:txBody>
                    <a:bodyPr/>
                    <a:lstStyle/>
                    <a:p>
                      <a:pPr algn="l" fontAlgn="b"/>
                      <a:r>
                        <a:rPr lang="en-GB" sz="1000" u="none" strike="noStrike" dirty="0">
                          <a:effectLst/>
                        </a:rPr>
                        <a:t>GEO/TIME</a:t>
                      </a:r>
                      <a:endParaRPr lang="en-GB" sz="1000" b="0" i="0" u="none" strike="noStrike" dirty="0">
                        <a:effectLst/>
                        <a:latin typeface="Arial"/>
                      </a:endParaRPr>
                    </a:p>
                  </a:txBody>
                  <a:tcPr marL="9525" marR="9525" marT="9525" marB="0" anchor="b"/>
                </a:tc>
                <a:tc>
                  <a:txBody>
                    <a:bodyPr/>
                    <a:lstStyle/>
                    <a:p>
                      <a:pPr algn="l" fontAlgn="b"/>
                      <a:r>
                        <a:rPr lang="en-GB" sz="1000" u="none" strike="noStrike">
                          <a:effectLst/>
                        </a:rPr>
                        <a:t>2008</a:t>
                      </a:r>
                      <a:endParaRPr lang="en-GB" sz="1000" b="0" i="0" u="none" strike="noStrike">
                        <a:effectLst/>
                        <a:latin typeface="Arial"/>
                      </a:endParaRPr>
                    </a:p>
                  </a:txBody>
                  <a:tcPr marL="9525" marR="9525" marT="9525" marB="0" anchor="b"/>
                </a:tc>
                <a:tc>
                  <a:txBody>
                    <a:bodyPr/>
                    <a:lstStyle/>
                    <a:p>
                      <a:pPr algn="l" fontAlgn="b"/>
                      <a:r>
                        <a:rPr lang="en-GB" sz="1000" u="none" strike="noStrike">
                          <a:effectLst/>
                        </a:rPr>
                        <a:t>2009</a:t>
                      </a:r>
                      <a:endParaRPr lang="en-GB" sz="1000" b="0" i="0" u="none" strike="noStrike">
                        <a:effectLst/>
                        <a:latin typeface="Arial"/>
                      </a:endParaRPr>
                    </a:p>
                  </a:txBody>
                  <a:tcPr marL="9525" marR="9525" marT="9525" marB="0" anchor="b"/>
                </a:tc>
                <a:tc>
                  <a:txBody>
                    <a:bodyPr/>
                    <a:lstStyle/>
                    <a:p>
                      <a:pPr algn="l" fontAlgn="b"/>
                      <a:r>
                        <a:rPr lang="en-GB" sz="1000" u="none" strike="noStrike">
                          <a:effectLst/>
                        </a:rPr>
                        <a:t>2010</a:t>
                      </a:r>
                      <a:endParaRPr lang="en-GB" sz="1000" b="0" i="0" u="none" strike="noStrike">
                        <a:effectLst/>
                        <a:latin typeface="Arial"/>
                      </a:endParaRPr>
                    </a:p>
                  </a:txBody>
                  <a:tcPr marL="9525" marR="9525" marT="9525" marB="0" anchor="b"/>
                </a:tc>
                <a:tc>
                  <a:txBody>
                    <a:bodyPr/>
                    <a:lstStyle/>
                    <a:p>
                      <a:pPr algn="l" fontAlgn="b"/>
                      <a:r>
                        <a:rPr lang="en-GB" sz="1000" u="none" strike="noStrike">
                          <a:effectLst/>
                        </a:rPr>
                        <a:t>2011</a:t>
                      </a:r>
                      <a:endParaRPr lang="en-GB" sz="1000" b="0" i="0" u="none" strike="noStrike">
                        <a:effectLst/>
                        <a:latin typeface="Arial"/>
                      </a:endParaRPr>
                    </a:p>
                  </a:txBody>
                  <a:tcPr marL="9525" marR="9525" marT="9525" marB="0" anchor="b"/>
                </a:tc>
                <a:tc>
                  <a:txBody>
                    <a:bodyPr/>
                    <a:lstStyle/>
                    <a:p>
                      <a:pPr algn="l" fontAlgn="b"/>
                      <a:r>
                        <a:rPr lang="en-GB" sz="1000" u="none" strike="noStrike">
                          <a:effectLst/>
                        </a:rPr>
                        <a:t>2012</a:t>
                      </a:r>
                      <a:endParaRPr lang="en-GB" sz="1000" b="0" i="0" u="none" strike="noStrike">
                        <a:effectLst/>
                        <a:latin typeface="Arial"/>
                      </a:endParaRPr>
                    </a:p>
                  </a:txBody>
                  <a:tcPr marL="9525" marR="9525" marT="9525" marB="0" anchor="b"/>
                </a:tc>
                <a:tc>
                  <a:txBody>
                    <a:bodyPr/>
                    <a:lstStyle/>
                    <a:p>
                      <a:pPr algn="l" fontAlgn="b"/>
                      <a:r>
                        <a:rPr lang="en-GB" sz="1000" u="none" strike="noStrike">
                          <a:effectLst/>
                        </a:rPr>
                        <a:t>2013</a:t>
                      </a:r>
                      <a:endParaRPr lang="en-GB" sz="1000" b="0" i="0" u="none" strike="noStrike">
                        <a:effectLst/>
                        <a:latin typeface="Arial"/>
                      </a:endParaRPr>
                    </a:p>
                  </a:txBody>
                  <a:tcPr marL="9525" marR="9525" marT="9525" marB="0" anchor="b"/>
                </a:tc>
                <a:tc>
                  <a:txBody>
                    <a:bodyPr/>
                    <a:lstStyle/>
                    <a:p>
                      <a:pPr algn="l" fontAlgn="b"/>
                      <a:r>
                        <a:rPr lang="en-GB" sz="1000" u="none" strike="noStrike">
                          <a:effectLst/>
                        </a:rPr>
                        <a:t>2014</a:t>
                      </a:r>
                      <a:endParaRPr lang="en-GB" sz="1000" b="0" i="0" u="none" strike="noStrike">
                        <a:effectLst/>
                        <a:latin typeface="Arial"/>
                      </a:endParaRPr>
                    </a:p>
                  </a:txBody>
                  <a:tcPr marL="9525" marR="9525" marT="9525" marB="0" anchor="b"/>
                </a:tc>
                <a:tc>
                  <a:txBody>
                    <a:bodyPr/>
                    <a:lstStyle/>
                    <a:p>
                      <a:pPr algn="l" fontAlgn="b"/>
                      <a:r>
                        <a:rPr lang="en-GB" sz="1000" u="none" strike="noStrike">
                          <a:effectLst/>
                        </a:rPr>
                        <a:t>2015</a:t>
                      </a:r>
                      <a:endParaRPr lang="en-GB" sz="1000" b="0" i="0" u="none" strike="noStrike">
                        <a:effectLst/>
                        <a:latin typeface="Arial"/>
                      </a:endParaRPr>
                    </a:p>
                  </a:txBody>
                  <a:tcPr marL="9525" marR="9525" marT="9525" marB="0" anchor="b"/>
                </a:tc>
              </a:tr>
              <a:tr h="180975">
                <a:tc>
                  <a:txBody>
                    <a:bodyPr/>
                    <a:lstStyle/>
                    <a:p>
                      <a:pPr algn="l" fontAlgn="b"/>
                      <a:r>
                        <a:rPr lang="en-GB" sz="1000" u="none" strike="noStrike">
                          <a:effectLst/>
                        </a:rPr>
                        <a:t>European Union (28 countries)</a:t>
                      </a:r>
                      <a:endParaRPr lang="en-GB" sz="1000" b="0" i="0" u="none" strike="noStrike">
                        <a:effectLst/>
                        <a:latin typeface="Arial"/>
                      </a:endParaRPr>
                    </a:p>
                  </a:txBody>
                  <a:tcPr marL="9525" marR="9525" marT="9525" marB="0" anchor="b"/>
                </a:tc>
                <a:tc>
                  <a:txBody>
                    <a:bodyPr/>
                    <a:lstStyle/>
                    <a:p>
                      <a:pPr algn="r" fontAlgn="b"/>
                      <a:r>
                        <a:rPr lang="en-GB" sz="1000" u="none" strike="noStrike" dirty="0">
                          <a:effectLst/>
                        </a:rPr>
                        <a:t>152,890</a:t>
                      </a:r>
                      <a:endParaRPr lang="en-GB" sz="1000" b="0" i="0" u="none" strike="noStrike" dirty="0">
                        <a:effectLst/>
                        <a:latin typeface="Arial"/>
                      </a:endParaRPr>
                    </a:p>
                  </a:txBody>
                  <a:tcPr marL="9525" marR="9525" marT="9525" marB="0" anchor="b"/>
                </a:tc>
                <a:tc>
                  <a:txBody>
                    <a:bodyPr/>
                    <a:lstStyle/>
                    <a:p>
                      <a:pPr algn="r" fontAlgn="b"/>
                      <a:r>
                        <a:rPr lang="en-GB" sz="1000" u="none" strike="noStrike">
                          <a:effectLst/>
                        </a:rPr>
                        <a:t>195,840</a:t>
                      </a:r>
                      <a:endParaRPr lang="en-GB" sz="1000" b="0" i="0" u="none" strike="noStrike">
                        <a:effectLst/>
                        <a:latin typeface="Arial"/>
                      </a:endParaRPr>
                    </a:p>
                  </a:txBody>
                  <a:tcPr marL="9525" marR="9525" marT="9525" marB="0" anchor="b"/>
                </a:tc>
                <a:tc>
                  <a:txBody>
                    <a:bodyPr/>
                    <a:lstStyle/>
                    <a:p>
                      <a:pPr algn="r" fontAlgn="b"/>
                      <a:r>
                        <a:rPr lang="en-GB" sz="1000" u="none" strike="noStrike" dirty="0">
                          <a:effectLst/>
                        </a:rPr>
                        <a:t>206,880</a:t>
                      </a:r>
                      <a:endParaRPr lang="en-GB" sz="1000" b="0" i="0" u="none" strike="noStrike" dirty="0">
                        <a:effectLst/>
                        <a:latin typeface="Arial"/>
                      </a:endParaRPr>
                    </a:p>
                  </a:txBody>
                  <a:tcPr marL="9525" marR="9525" marT="9525" marB="0" anchor="b"/>
                </a:tc>
                <a:tc>
                  <a:txBody>
                    <a:bodyPr/>
                    <a:lstStyle/>
                    <a:p>
                      <a:pPr algn="r" fontAlgn="b"/>
                      <a:r>
                        <a:rPr lang="en-GB" sz="1000" u="none" strike="noStrike">
                          <a:effectLst/>
                        </a:rPr>
                        <a:t>263,160</a:t>
                      </a:r>
                      <a:endParaRPr lang="en-GB" sz="1000" b="0" i="0" u="none" strike="noStrike">
                        <a:effectLst/>
                        <a:latin typeface="Arial"/>
                      </a:endParaRPr>
                    </a:p>
                  </a:txBody>
                  <a:tcPr marL="9525" marR="9525" marT="9525" marB="0" anchor="b"/>
                </a:tc>
                <a:tc>
                  <a:txBody>
                    <a:bodyPr/>
                    <a:lstStyle/>
                    <a:p>
                      <a:pPr algn="r" fontAlgn="b"/>
                      <a:r>
                        <a:rPr lang="en-GB" sz="1000" u="none" strike="noStrike">
                          <a:effectLst/>
                        </a:rPr>
                        <a:t>278,280</a:t>
                      </a:r>
                      <a:endParaRPr lang="en-GB" sz="1000" b="0" i="0" u="none" strike="noStrike">
                        <a:effectLst/>
                        <a:latin typeface="Arial"/>
                      </a:endParaRPr>
                    </a:p>
                  </a:txBody>
                  <a:tcPr marL="9525" marR="9525" marT="9525" marB="0" anchor="b"/>
                </a:tc>
                <a:tc>
                  <a:txBody>
                    <a:bodyPr/>
                    <a:lstStyle/>
                    <a:p>
                      <a:pPr algn="r" fontAlgn="b"/>
                      <a:r>
                        <a:rPr lang="en-GB" sz="1000" u="none" strike="noStrike">
                          <a:effectLst/>
                        </a:rPr>
                        <a:t>372,855</a:t>
                      </a:r>
                      <a:endParaRPr lang="en-GB" sz="1000" b="0" i="0" u="none" strike="noStrike">
                        <a:effectLst/>
                        <a:latin typeface="Arial"/>
                      </a:endParaRPr>
                    </a:p>
                  </a:txBody>
                  <a:tcPr marL="9525" marR="9525" marT="9525" marB="0" anchor="b"/>
                </a:tc>
                <a:tc>
                  <a:txBody>
                    <a:bodyPr/>
                    <a:lstStyle/>
                    <a:p>
                      <a:pPr algn="r" fontAlgn="b"/>
                      <a:r>
                        <a:rPr lang="en-GB" sz="1000" u="none" strike="noStrike">
                          <a:effectLst/>
                        </a:rPr>
                        <a:t>562,680</a:t>
                      </a:r>
                      <a:endParaRPr lang="en-GB" sz="1000" b="0" i="0" u="none" strike="noStrike">
                        <a:effectLst/>
                        <a:latin typeface="Arial"/>
                      </a:endParaRPr>
                    </a:p>
                  </a:txBody>
                  <a:tcPr marL="9525" marR="9525" marT="9525" marB="0" anchor="b"/>
                </a:tc>
                <a:tc>
                  <a:txBody>
                    <a:bodyPr/>
                    <a:lstStyle/>
                    <a:p>
                      <a:pPr algn="r" fontAlgn="b"/>
                      <a:r>
                        <a:rPr lang="en-GB" sz="1000" u="none" strike="noStrike" dirty="0">
                          <a:effectLst/>
                        </a:rPr>
                        <a:t>1,255,685</a:t>
                      </a:r>
                      <a:endParaRPr lang="en-GB" sz="1000" b="0" i="0" u="none" strike="noStrike" dirty="0">
                        <a:effectLst/>
                        <a:latin typeface="Arial"/>
                      </a:endParaRPr>
                    </a:p>
                  </a:txBody>
                  <a:tcPr marL="9525" marR="9525" marT="9525" marB="0" anchor="b"/>
                </a:tc>
              </a:tr>
            </a:tbl>
          </a:graphicData>
        </a:graphic>
      </p:graphicFrame>
      <p:sp>
        <p:nvSpPr>
          <p:cNvPr id="11" name="TextBox 10"/>
          <p:cNvSpPr txBox="1"/>
          <p:nvPr/>
        </p:nvSpPr>
        <p:spPr>
          <a:xfrm>
            <a:off x="1442255" y="892735"/>
            <a:ext cx="5904656" cy="261610"/>
          </a:xfrm>
          <a:prstGeom prst="rect">
            <a:avLst/>
          </a:prstGeom>
          <a:noFill/>
        </p:spPr>
        <p:txBody>
          <a:bodyPr wrap="square" rtlCol="0">
            <a:spAutoFit/>
          </a:bodyPr>
          <a:lstStyle/>
          <a:p>
            <a:pPr algn="ctr"/>
            <a:r>
              <a:rPr lang="en-GB" sz="1100" dirty="0" smtClean="0"/>
              <a:t>Table 1: Number of new asylum applicants </a:t>
            </a:r>
            <a:endParaRPr lang="en-GB" sz="1100" dirty="0"/>
          </a:p>
        </p:txBody>
      </p:sp>
      <p:graphicFrame>
        <p:nvGraphicFramePr>
          <p:cNvPr id="12" name="Table 11"/>
          <p:cNvGraphicFramePr>
            <a:graphicFrameLocks noGrp="1"/>
          </p:cNvGraphicFramePr>
          <p:nvPr>
            <p:extLst>
              <p:ext uri="{D42A27DB-BD31-4B8C-83A1-F6EECF244321}">
                <p14:modId xmlns:p14="http://schemas.microsoft.com/office/powerpoint/2010/main" xmlns="" val="107699872"/>
              </p:ext>
            </p:extLst>
          </p:nvPr>
        </p:nvGraphicFramePr>
        <p:xfrm>
          <a:off x="1475656" y="2564904"/>
          <a:ext cx="6172200" cy="647700"/>
        </p:xfrm>
        <a:graphic>
          <a:graphicData uri="http://schemas.openxmlformats.org/drawingml/2006/table">
            <a:tbl>
              <a:tblPr/>
              <a:tblGrid>
                <a:gridCol w="685800"/>
                <a:gridCol w="685800"/>
                <a:gridCol w="685800"/>
                <a:gridCol w="685800"/>
                <a:gridCol w="685800"/>
                <a:gridCol w="685800"/>
                <a:gridCol w="685800"/>
                <a:gridCol w="685800"/>
                <a:gridCol w="685800"/>
              </a:tblGrid>
              <a:tr h="180975">
                <a:tc>
                  <a:txBody>
                    <a:bodyPr/>
                    <a:lstStyle/>
                    <a:p>
                      <a:pPr algn="l" fontAlgn="b"/>
                      <a:r>
                        <a:rPr lang="en-GB" sz="1000" b="0" i="0" u="none" strike="noStrike" dirty="0">
                          <a:effectLst/>
                          <a:latin typeface="Arial"/>
                        </a:rPr>
                        <a:t>GEO/TIME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GB" sz="1000" b="0" i="0" u="none" strike="noStrike" dirty="0">
                          <a:effectLst/>
                          <a:latin typeface="Arial"/>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GB" sz="1000" b="0" i="0" u="none" strike="noStrike">
                          <a:effectLst/>
                          <a:latin typeface="Arial"/>
                        </a:rPr>
                        <a:t>2009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GB" sz="1000" b="0" i="0" u="none" strike="noStrike">
                          <a:effectLst/>
                          <a:latin typeface="Arial"/>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GB" sz="1000" b="0" i="0" u="none" strike="noStrike">
                          <a:effectLst/>
                          <a:latin typeface="Arial"/>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GB" sz="1000" b="0" i="0" u="none" strike="noStrike">
                          <a:effectLst/>
                          <a:latin typeface="Arial"/>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GB" sz="1000" b="0" i="0" u="none" strike="noStrike">
                          <a:effectLst/>
                          <a:latin typeface="Arial"/>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GB" sz="1000" b="0" i="0" u="none" strike="noStrike">
                          <a:effectLst/>
                          <a:latin typeface="Arial"/>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GB" sz="1000" b="0" i="0" u="none" strike="noStrike">
                          <a:effectLst/>
                          <a:latin typeface="Arial"/>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80975">
                <a:tc>
                  <a:txBody>
                    <a:bodyPr/>
                    <a:lstStyle/>
                    <a:p>
                      <a:pPr algn="l" fontAlgn="b"/>
                      <a:r>
                        <a:rPr lang="en-GB" sz="1000" b="0" i="0" u="none" strike="noStrike">
                          <a:effectLst/>
                          <a:latin typeface="Arial"/>
                        </a:rPr>
                        <a:t>European Union (28 countries)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GB" sz="1000" b="0" i="0" u="none" strike="noStrike" dirty="0">
                          <a:effectLst/>
                          <a:latin typeface="Arial"/>
                        </a:rPr>
                        <a:t>45,605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effectLst/>
                          <a:latin typeface="Arial"/>
                        </a:rPr>
                        <a:t>68,745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effectLst/>
                          <a:latin typeface="Arial"/>
                        </a:rPr>
                        <a:t>75,530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effectLst/>
                          <a:latin typeface="Arial"/>
                        </a:rPr>
                        <a:t>83,340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effectLst/>
                          <a:latin typeface="Arial"/>
                        </a:rPr>
                        <a:t>96,125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effectLst/>
                          <a:latin typeface="Arial"/>
                        </a:rPr>
                        <a:t>120,975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effectLst/>
                          <a:latin typeface="Arial"/>
                        </a:rPr>
                        <a:t>164,155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effectLst/>
                          <a:latin typeface="Arial"/>
                        </a:rPr>
                        <a:t>343,830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2555776" y="2268312"/>
            <a:ext cx="4536504" cy="261610"/>
          </a:xfrm>
          <a:prstGeom prst="rect">
            <a:avLst/>
          </a:prstGeom>
          <a:noFill/>
        </p:spPr>
        <p:txBody>
          <a:bodyPr wrap="square" rtlCol="0">
            <a:spAutoFit/>
          </a:bodyPr>
          <a:lstStyle/>
          <a:p>
            <a:r>
              <a:rPr lang="en-GB" sz="1100" dirty="0" smtClean="0"/>
              <a:t>Table 2: Number of new female asylum applicants</a:t>
            </a:r>
            <a:endParaRPr lang="en-GB" sz="1100" dirty="0"/>
          </a:p>
        </p:txBody>
      </p:sp>
    </p:spTree>
    <p:extLst>
      <p:ext uri="{BB962C8B-B14F-4D97-AF65-F5344CB8AC3E}">
        <p14:creationId xmlns:p14="http://schemas.microsoft.com/office/powerpoint/2010/main" xmlns="" val="4287949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Reception definition: Conceptual uncertainty </a:t>
            </a:r>
          </a:p>
          <a:p>
            <a:r>
              <a:rPr lang="en-GB" dirty="0" smtClean="0"/>
              <a:t>Reception in practice: Emergency-driven mind set</a:t>
            </a:r>
          </a:p>
          <a:p>
            <a:r>
              <a:rPr lang="en-GB" dirty="0" smtClean="0"/>
              <a:t>Reception provision for vulnerable persons: Shortcomings hit the vulnerable first</a:t>
            </a:r>
            <a:endParaRPr lang="en-GB" dirty="0"/>
          </a:p>
        </p:txBody>
      </p:sp>
      <p:sp>
        <p:nvSpPr>
          <p:cNvPr id="4" name="Date Placeholder 3"/>
          <p:cNvSpPr>
            <a:spLocks noGrp="1"/>
          </p:cNvSpPr>
          <p:nvPr>
            <p:ph type="dt" sz="half" idx="10"/>
          </p:nvPr>
        </p:nvSpPr>
        <p:spPr/>
        <p:txBody>
          <a:bodyPr/>
          <a:lstStyle/>
          <a:p>
            <a:pPr>
              <a:defRPr/>
            </a:pPr>
            <a:endParaRPr lang="en-US" dirty="0"/>
          </a:p>
        </p:txBody>
      </p:sp>
    </p:spTree>
    <p:extLst>
      <p:ext uri="{BB962C8B-B14F-4D97-AF65-F5344CB8AC3E}">
        <p14:creationId xmlns:p14="http://schemas.microsoft.com/office/powerpoint/2010/main" xmlns="" val="1083669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20iVBORw0KGgoAAAANSUhEUgAAAlQAAADYCAYAAAFack01AAAAAXNSR0IArs4c6QAAAARnQU1BAACxjwv8YQUAAAAJcEhZcwAADsMAAA7DAcdvqGQAAP+lSURBVHhe7L0HfFzF1T78bN9V7122LMm922AbG2OD6b33XkwLNaEFEgihJHQISSihg+kdDAZs3HsvslwkWb1rVba3+51n7q4lGxsMIe+b//d7j726be7cmTNnTpszMwZNi2iAAfJHgYEnBv38gOGXvPNfBCGNFYhVQn68VvXpvWdARHATiWhvf7McVS1O/P6i4+H96mw4jnsPTn9Y0kbAw4YVS2C1mHDYlCm4b00rrvVsQt60I5mbZAGU/eNNJAwcgPyjpuD+P96LK664HEX9++OLLzajqbkbSUkJKCxMgNPph91qwvTDB2JTy0aMyh4BbzgAh9mOTq8TqY40aDU1QL9+8ukIjEaj+kYM1q7biLFFNoTlWVnlLiRlDsW8ed9j6mArCsadjs9Wb4Pb61d1ZH2vOHZi9M09QZOH81a2YcbENPj9IZy/pgWX9U/B+DQ7blnfjHBYkGOIIF7qzPpbTAbIfxiJuFOmj8VNZx2JOSu3KET5vr0Q4VAYdosFyXYzDps2DQdNnIwuTwDnlqQg6ZDD4QoE0RMIIyyFsiTY0T1nJdat24Czzj4XoRBRCJjNRkEyYLeZMXFCsSDKgMOPGCQFAYZmDUVtZx063O3Y1VEVbUmpiMOhTvdGFGHM4Bw0eBJgTi3GqKJ0FBUVya8/FmwVBAlYTSbE220wybtGqZ3QAbQQpPIhtLS0oKWxRaXj91/7pguXPVENm80q10a8Vt2Fm9Y2Q5OHRrMGg8kIr9QtYtQQEeQGJC/phpq2s6ZDIcdoNgmCTCjMTVbYNzDXKNywdrUqRFju/23s+OhdKQxJlM3IKvYmhxYM4pt5O9Dd5Ud8gg2OOCscdgssgrBxYwtUARu665FgTSBmEAwHkU7K8nWjJ2yH2WiQ9GZVhqAgnxV3dXcizeGDIT4fCxcuhNfrhcfjgc/nw2mnnYbvNlbC4wsgJC0YioRw8eHjpR5SPpKF9IGWbT3IGpwMp9uL7g4/gpEgigtTUVtbj4KCApVfVVUVhg0bhqCUn9cPPfSQqs/111+vI+vJNxey46I0P1koBjhsTCbuuecewboNzz33nEp807o1SLfYcFnxABTGxckdAz7a2QWDYD5eKLAwwYzFjS6kSDc7cfP3iATDcBw1A8aUVPX+fxrYuF+t2gq/fNcvFfWFBFkzDlY8uMPpRGJSolC6GUZBflVtN4oKktDV5UVSshXLli5HSkqKqm9TUxMOPfRQld/s2bMxd+5cdX7jjTfqyHrkpbko7peMHZVtQlWpKM4Iq5fT09ORnZ2tCnPzunWYnJmOswr69SEgkqgQhqJAnbr4l+CTD5Xn5sIkXYN5xQmCMzIyok//ffBsKYMnO0vlSSro6OhAVlaW3huihB6J+OUnXdIsXUszyT2Doha73a6OLJPL5YJFGttqteoZC7z1+W8xY/xNyM3vj3Vbv4bZlCC9Sl4nsl56Z56QvVEyBoJaACdOG6FIm5VMS0vD4sWLVYbMODk5WVqkCzNmzMDDH67FXWeMkeyj/EV1R8C9ZR3iR4yTLuKWAsUL2Qvzjv9pCjv8o7elniwV0D8+Ea8dfXz0yZ7Ar7iEwScWF+k3okAKILLWVc2Xylkxqv/k6JM9IZZuf9DhbIPX7UJ+QRFWLJmH1KwUuQ7oyFpR78HEPIfeIPvJxC+YbPf7hYo05NjZDYGPN9ZiSlEWspKEiyuEafjww48UuZ9yyinoCHQgzZqm0v4Y8LtHfPSOfNsIu1BiT8CvGi8UCWPRmRfoiQ4AIlJGt9utKOnbja/g1Ik3oLnVCfvDD8g3BEHdXjjuug0WYSWqllLXFetr1fefen0ljFaRd8IrgyIC33v8DGiBNqYSkLdNUmciq7auXnO7Xdqjjz7KS+2mm25Sx3Bnp+arrlHnO9atFmkuciEKYTmdta5Bm7WyWpNKqXsR9W9PqHfVaYFIUPh9MHrnh3Dalx9r0z98O3qlw+NrVv7g3r4gEg5pbn9QW1XfvEf5WBr+QqGQFm5rk7o41V1RO7Smxx7VKs4+R13f9/Rb2vl3faJdf99X2m/v/kRbW9agnXfnJ+rZzTfeqN1yw41yvEkLtX+nqf6Tn5ejusutt96iuthTTz2l8Bmpq4OtX6E6zyseKIjVVQKlA0nTnDcmF+cd3E90EL0blpUtgEv0nAUrt6trtkiWPQcWg0lR2w9B77btwj/0M/0v4dZxB0fPCL339waD5G2SwsSZLXqqYB3e/HQF0Pk3PsVHH32Ene3teOuzzyHEgNdefRVrhg5D8bvvMDUOGVuHU6eWIDnBiUbJ4JHXliuKiwHzzMvgX6FMYnDh8u/R0tYgN4xSKQtOOuo0Udb8cIjO88033+DII4+EiQoLVdB17wEHXyzvirbmcwFtO4Hc4ejwGmHqEWSFHAhZhsNmMcPrD8ImihZVhtREh7y/J8wc/XQfPGh4YeNNctQLevW8b7C9swP/GHOP6D68G8LQAbvUsxh093QrthEJRxASvS81Iw3GYBM87oXYVm3F2DGnY/PmzYqh9/T0YO3ataIwXxF9W4dHX1oKMpGjBGHDB2Uptkul1yzs4Mbrb8RTtzhw4xNePP3nU3Rkvf3p21I5KZC00HFTD4ctLgv33nsviouLcemll2LDhg0YnSHIShsAzZYi6aIMfS+obupCv5wkqVhvy+wPFKIE908tmQlnkxt/OvMtFgAvbLgBT61fjU8rd6IzkIR15x6Puubr0eOZI8mDGD6gOprDfiBQj7B3IUyBbmiZM/coC9tFXcVOose9LnfDY/ffBG/QAKvg5bYbT5AEAj2dddqWshXawsUvabM+maWFw2HV11955RV13LZtG5P9AOpbu+Wvzicef3eV1tDcQ+vpJ2HOK6u1q0Y+tReP0bSZcu+YIRO06R+8rU15/63oXR2qGs/WtlSWRK/2D35nh9b21ltaywvPa+7KCq3+3ns1f2OjPIlone0uLRAIahWPfqMnFih/8IvomaZd9ed3omcCe5WNlwpZhPc+f0v9CERQfX29tmvXLm3r1q3qmjDn7d9oCxYs0V547C51Tfh00Tbtza82qfPP5pZpa7c2qPMfg1sPe04ha2/oufc8bUpJhjY8NS16pxciEd8BIcvn7NTaPvhAa3nuOS3Q2qo1/v1vWueaNfJkf60Yux/RqhvatNZOl9bY6tQq69u1XY3tWouzSz0jKGR9tHC15vJ5tR6vT93cWd+mLd5Sp325vlr7akOtNnttlbr//Zu/0Vxur/b0U49o7733nron5oXmD4S0ti63yjISlYzL12zR1mzeqe2satBqG1rVvb5AZH3/9obolaa5bj1C6zx/iNZ5dqlWVlksiCndo3GJqLIDQBYhLGXwSV0Wr/ezQJr2wR3Ca25Wz7pcci8KS9bWaRfeMzd61Qseedfr82m+gNRNpLhfqNHZ7dGlodVmx/baFpTVNKm+On/jTkxJ+gj5wpO/WrMLx43Vlb9tDSK1xOayBRpw+umno/G7uah6+lk01NfA39MFn0i1mJ6Wk5mK5MR4YZZhNoi61xdCYoTPemgeZo56BucNfRGh5nq5qyHpnR3CyHcK79CwdVcJyqrkVzlIvTO0aKs67g1k3jU1Nejs7FTXtCiWbOpBepp8l+U5/k5oB5+jntnEHHvnqwpccMc8/PPdrQh4RFDJtzw7KvHp+jo8M2cr3l9di+eWVOOz9Y1YVSVC5vsdSBEBpRg8M2nv9mDFzlocP24w5m2oRKMocP5ARBmdGUlxuEi0+o9euh5xeSdg7pzPMLTAjrNPuh6uXbvgaWhE7tFHINDZjYCYHdmHHYqlKzfBJBIxzhGHJPlQ//wsfmYP6Onw4sYpz+G5g5+FL2xF8ltlcldHNgtV+/ZQuCdIA4g2PmRATB3ZE7q7u5W1QeuCEnzo0KFo7wzB2dWGkv5i/kStixjzXr16tTKPaMo1NzcjISEBY8eOVWliEHUPRK96IYosPaveRLGsY/d1/UqoG8L8pbFETRBjqW3xUrSvXoeEAUVIEK24U+w1S3ISCk44VlHTj5kUfaHrnBLAvCeyCF0XDJV7+6amGHR3d4lq4FDeB9p3tPcItc0BFGZblc0oPFepQURortir+4ILv96KN48dihc3NeCqkbnoFsqv7PRhUFoc1jR34+sdrTqymm+/HtmP/B1d77+F5LMuwMZd29BoaMeqN+bh8MMPV7bhHXfcJllKK8Xw+GtCKIiuS0bB3H8Y4h/8QOXfddFQaR3DTyKrsa4TLcZaFMWb4a6LIGNQKQxNZTB0lKOirgttXS7J3o8Uqwaz6Ip1HR4c85tH1LvuG26FafhQ2K+5CmsFIYVJDrR6A+gvx0U1HbAYTVIEDb6QhkSbSUeWT/Qa++iDEKooh7lUuuH8+VKIBlxwYV+7LCJUFUHE2QFTcgpa33wLcRPGIqJJhUaMBrZKpUSR68rOVryDlEXn3IFC93liIRj31PJ/ClGEUCgQ5YlGdaSXI9y8DWFRlrWgF5GQ8MxwUIofFH4r56JwJk+/Vr3r/s2NiH/2GXVOqLjqKhisDkRam5F7zz1wzp4Nz7KlRBIGfvaZEIqAa943SpK5lyzkpSaV1c4991yxF93KphO+IHfDoqME1HPqYZWVlepcf/brgX/Om1q4pT56deDg7PGq45uzN2jCu+QsolXUtWkVFY1aeflvtWuvvVo9j4HwLu3TTz/VFi1aFL1DiGhd33+vubZs0VwrVmqeTWXK9uyWNMSPoqyW310PQ2oaxNhEzqPPRvH843DXXXfhgQceUC353wDbq5rRJsLIIn24rcePjdvb4Requ+iIT5GaGoLbHUF+Puu2Pz7yE/xFHhsFV0i+7GoknX4uUi+eqe5ec9WVePvtWZg3bx4WzPtWkfdXs4UMBURRxSsvv4KgL6BE9gN/+jP++te/qmcfbWxVmXo8H4kaMVuk03cI+BchGFipnvcF+u57hBe0ckTg34ANcyvw/fxqlNWH4VnRjmXGNHiWt6GoPogBNSFhBU9g/vwQFiwsjr5hwKqd7dhS1yPv9OCZr8W2lbKsXr1GCYJyYSduEQSdzk5hJ07lWHC7PepZVBrqwFNKsC+//BKFBYXSIilISExEIOCXyvtQ2L+/8jb0toDuzDdGvQ7PL6rFzKmF8HnelXdsiETMcMTFwyKSzmSeotLsCRraAhqskh09rhajSFuqfsJUk8xGiB0OryCUMlp0S6TH8x2e+2E02iDdCDnmofC7/dJ4YfiFOft8IdGdhL8GAnIvgksemoGNmzbhc+E5dJUT6p0eLNvuxC6nF4li5KfEmXHOhHz17MegD7J46CXDGOJ+CHq6UPk2GFNT4V38D8Sddo/oQmasrO7BhP6JWLPmedSJjpmWGofBg9PR2BDG4CFHC6X5ELdlKyyTJ+lZ/QS4BJFEGKlQeDNykvXy+MVItlmTlKNv/de74OryicQTM1sQFgqE4HUFIKxGnV/56DGo2bgUeaMmg+LjotVuhfyQP4J3piSo/AhbVi9Fbv9ipGXmoKOlEWlZOdi1bSv6icAzKlYjb9Fd13X+RdBSk7D0xBPR3ePCeWefrWdQPgdunwepyclSmLDiT8X9pwiV2ORzOo75Yf3cgOW7ujGpKAke16tyaRGKs8pdKzQ5mi1HoUcUQsGe0n04OMDKslHy+7Mwoj4KtRgNIqLJeaSh/OF0uAMG5f/2CtL6p7KLe7By5UrhP/kYOHCgajvni88hdeY1qjz7giWfXokpE0OC7VexsiOMCWkmrOgIgU6niu4w5koXfm2Krp/FwOl0Ss/ayxVOyorB3l4AEcvRX1Adg/KjxCB4Fy/V3B9/orlee0NdE95cVKdsMekm8pO0sZ+2fy8pweneoLX3rNMCoZ7oHR06XJq2q0OkWmtE29HGO3uWLwbOZ56Mnu0fRFtXx4+r/doFK90i23+YV9/6x7zFfcHAd6QpibYolfwYSDOKXrVnIp2q9L//L4J0VxZ+D+itDf8qzPzpmXe0nMIszDx1Ovxfng3LcbOkK1jQKUxSaAERdyfCwRCyMjNFYTThtTU1GPr2A5j86D9hMJmx5pLfw1yQgQH33YwkixEvv/IqLrr4UlikV3366Tph8qKnynupaTY1Ku0XHjR9egncfg8covzRyGZ3Y5reGAtBPL9N17XRuCff9LagoXILNtX5UVoqXbBltfA0H4ZNvQTvLFyLkJhigVAElx+9r2F7/QNNTjf+9UUT7jyvv3J1X7CkDmminbeKeUMzTtRuvSzS9cNiQcRLXYxnCoKuPGUanvzwO/gPfx2BeZeo7DjknmA1IyklAwnp2XCLdNomBu85o/Mx5q/PwR2V9PkP3gJHSb4Yy0as37AZM44+WvgNcwDGje+HIcLYLeYwDj20BAWFiYiPt8kTA5wep/p1BjpR310vdwQZCiE6UhTyhDfugSSBiKsBIRMt/whKSkowoJ/w2HK/eu2UScMlvQlZSTrDDgsz8vulpQS86q9Bjbjf/korKqopbZm3UJSIdpOU2SZ1YIfRaPOaxcQRU5h80iM3Ddur2/VasQdK65UW7mNMT1LctH6NUgueHNPXKpcH/C+Z9+20JFX+f/ud9UiMt8JmN4lRa1HjjQ6HBaNG5aKmqwYOS5yoCGaYpXJx1ngYPJ2ATXQCE2MOAJ8IEqtQrdgJCmkejxcOkxfL1pSrgVH+YkP2F198MT5ZtgXD+mVixbZaUUDHR1UZIssnQkT3+7vdITQ7u0gJyEyyIzHOpmIfOChbXl6O/qIS8Vss6xdffKFCAwiGx15ZoA3OS8a2pm5qpLjlksNwyy23KHvulVdeUYluXreGeMQFRQPwYW0N/jp6DB5d04pqEckFCWaQuI6Tll3d4sVVw0UJnPUmjPY4OE4/Xb2/P2D32ptifgx+Kv1ngih9qD6sEKUKLQ3orv4C8f1PUBTERly1rhETxuRh2eo6HHJwgXIMjBgxAuvXr1fuGQ4cr169Cv/610vKO0Ew/OWFOZpfGAmDJRLiHPjt5Uegvb1duTY4xq9EscANa9fib+PESJYPCzXqwILEGAvJKgbCd7bu2CFaekDlw8oNFvXg1wIxRIVp6LyL/qdYOIEO0fLwTLpnSLRsqkRGo6grCnG8r+0eqo9d747QkfMPv38QZxxxDzZvnw+r2YEd1SvIzD/SBuSlq492OLtx4xUnKD2HL5Kq1q1bp97nkH1bW5vSY6hrcBjMo8KLQshOcKD9iw+RfuIZ/JL89IKWdUtXSBq+x739wVvbyvCvso0qKbvxvNN1D+a+gENcRjKPKOxJaRqq2spRlDF0v1/8KcqMwbZtG2AVvc/n9VNLj2hNPSHkJHKEbN/wzPZtIsVMSLNaUN7dg3uHj1D3b/24DBdPyMOY/BS0vvsa1qfnK9tpwoQJyMvLU2lYcGewC6mWlOj1D+H0Lz+BU/gIK5AsBesSE4rI+l5s0gMFejgJpBSbzS4/1seAnjvvUmN99kMnwzd3HlKeflru6w13w92f4M6bjsCL761Fea1ThTJp8nvrwVOgBcSWjaKaf5U5E2xtw+LNm/Dkk08qSqLI/OD99xGY/TWsxx0Ld08XdqxbjTHT9Wg+wrrKRgwrzMC2umaMGlCg7rW+9xoyz75EnXuEKluaWxB2hNEvQ2xGyXd/HojDPxJbUbrr4jPPV4Uiwo74+F1VwYVyb39Ae5BjmZUdXWgWpj65oNfL2ZeGG6QcudlZiHR3wpSUgl0XX4Ki11/FhXd/ptIFpVfQNZ6ebENFYw9mPXwKUHUbbn1Sl5jDS6KOPV7wQL2FlYnpL+H6BriWLkPyWWeo5/JHSJZiVb2/B6wvr5M+n4BB/VLg8QURJ8ZnQ0sX8rKS9yj0HqAeaApR3512jojo3lTTP2QQCKmKZtUP346VRwqKOqHyDjGQR2enAx3v4K3FOTh/4lq8v6BAScSkpCQ0NjaqOpFpT5miG+wX3v0phkpvyEqLw/yNjcrxJ8qhIOpkYNdtuOWJoBRRw6M3CJ8loj744m31Ikt+5onnq0IsWLBAMWAijXyJdaIXUaxOGMxWIZ/t0OKzlGGMuFRUbZstSHaIQXk4dta1SVcIK2RZRB9JjBMxrPSnXrhy5FMiunsR4Es04vUlN0SvSGXvwBO24ZWDfidXJgwbUC7HPfkSkUBmTX8/BUemiPgv5q3EYUO3w2F2YmvjNCXmyVupc9XX1+Pgg3tjI16etRLLNzVKPTPx20snqzz1IskfoajfPBbEsVNNaGiU++s2r9J27tqu9I3jDzsc369ahfb6biXxfvc7FlIvlKG7AYjPEP1jzwoT2LD8QFDEskVFcvUiYF9ww4R/wC9UZxVEPrvyOlw25HFYRLk1iOR8fuMNOFy6HYXox0dZkRp/MsqrhtDFLsjaGc3hR8D5ATxBkWgQnSyrF/G6gaZOogLagIgnAGOcohZV5oAg3SJsRz0WilqwQd4SVpdFvxCNXk9Po/bmJ29ob378jtbYXL97GJ7uYP76Gox9Qd1WjyLaZwu280Sd/xRwwPTSQXq4UgzuPuFV7aoRz2iT0+37DB3aWlGqba7sH73aNzi//lqLhKS8fr/WtXS5Fuju0eoee0xreudt7cOXFkiKiObz+LX6t1dqZWuqNVdFi9bw8Tpt44oq9X5Te7e2emu1Ot8bjCbRfFds3AybUEJKoh05WXlKy33vvfewbNkyRd7kFR+/cAPmvX0r/nT3jVi+fDlxLvc1bK1m8JYB3e0uvP35egTpSDoAOOzskdEzHR744mK04y8wpCTg72M4KtQXhH8axJ6Ihi/tDyyiT/WIouhvEYklkjMoyrEmqkykoRGnXz5VUhhgc1iRd+7BGDquEPHFGcg9dQxGTuiPzTvr4BB7Lz8zWSi4GR3dbrg8fji7PSpvxaM6etxi55iwo6kdY4pinr9YhRUhYvE710h/t2F1/QBcf+PN6h4pNij8gaHRYUlPZsx785evR7xotMkiSSgcSvvHVAUdZo6iiEY0VIj5aOi+cJg6dz15OLrc30jBAhhaXKPuEcqqSlGY/Yzwu32HQMZA5SWV21htwaGjRFp1CJOe+xQMPhciF/4Tz769CdsrO+CWvvzKH6fhxvvn4Zk/Hi5v6vUk+IKipEpdhPeLpq9J/aJK9tqdtdjV0o4usaUIN7+2FMGdf8f5Ly7HOf9YrO55RSKUTPsDCouKcd9dt6h7NAgiwtzdHsF+V5cwywbFnii2rSZNpKBdd1XuBTEEEWH8dV+gIyn5za3Iz/oH0pJEoBgs2Fo1UB+CFyQR9oUk6k87xAogQ29oaMD2hpA0kAPpjnYpn1RPams4iuU1Kj68eWs7Rhal4JhRujb/zB+OQJ0Y+55NW/Hykgp0Ct9aWNaCpVXtaHWJ9LaZ0eb264g6bGSpGJP5KErX4zeLs+x4a9chuP+kwTiyJEG10qadJhXZe/LJJyt/Nylu65PPwrejEoGKXXAtW4H4dqd6X7k6Ahra2rtU3Pu+4AVh2gmpYkeJVGVbJvye3lH9WU76/Si8zYpIAt0dIfTLfmm/jJxSj4YsJRrFf/9sE6j9DB6QLpaGT0wKoeYUkdoX/UM14JN3TkBxdiuK87qVbbd8xXIUpDkQN3IoLp9SghRh7kePzsO0gZnIEaOZkJMcjQftBXooY8xY59SxCE8ydQKZPH+8u/mRJ7WyJ5/VfE6n1rZ8pdayeKlK09yiXJIHDIx8CTftyURVNIz8fgxYVn18T9PEPt1dVsLWHR3qyPFLPqurq9NaW38YiUM45bNNWqsnqFV3eTVpZK3LH9KqO/VoIMI7Wxo0Q9MtV2sGUfmDog5YhKIyH/07PihbiDnPzMK/nn9eYfS6667DP/7xD3XeC6SU3n797wBjEdhnk94sUzmGNy6B669XwjLjbMRd/ic90T6AOt6umhoELB1wdBoQtDhQOmgQNs95A4PSDNgmao7Xx8AUH4zhILpcAUwrsSH++D/BdcV1ipoTXnkOsyvaMTQjTnEJzgzZ2uoSU0p0t4x4JMj1vConDK6vPtdMBf3EbBFSFylmHjgY991/rwrjiU2fiEE4GED3/O+RdNQxaLnnXpiLixB0diDrkktgeullGGbORKMULKakHjhogiydT+0GkXDJs6hk/nhjhMK0C83qm9L4ylvh3vQl7RLhn8JbIjyKxi1dmCFOwlWRPO16OYpeJcY1XQveip2o/8O9MFntCJsNKPnXv9DwyKNwizYATw8GffQRDA3XXqI5ph0OS3wy/I31SL3yOpx99tl4X2w9OsWoGtDQZLB/IOo2qa2tRWZmptJ6t2/frsJy8OBfgLvvjBb/l4EWCiLw9euwnnjFz6JVImhrVSuGFWcqOm9q7kKPL4RB/TkD41ZcfbUfQ4YOQvYhZyAtLxXHFsbjk08+QU5ODqQ74sjhwxGiiSM9y1pSDHNqKgLVtdJGgvjCAriXroB0vWso16VgehBE9mN/Vx//KdiyZQuGywf+G0A4E1ZurhZpaUZzhw+rytrUwOhtl0zEbbffhgvOC4npwlleL+ovREHX1vffJH2Zi8FfsUPT3D1yJq+YLLAOHa4SvPzSS8jJzpQ+a0VVTTUGiq007Qjde8Dh9dbWFqGydBHFScqFvLiii6jG5JIU+LyfygdEohmscs8Oi/2Hg59OEU0WUwTxouj+HOrZG76ociF11S7hQyJpXX7RM4Oo7p+FtE31uOAP07F4yRKsW/0mfnPT3+U7Ssjj/VUN2LCtDTefPBgZiWKSSQHKysowZMgQtItdyJ6SIlRFZVvxwV27YKDk4MsxR1Znawe8gjhO22A3I6+Ii0+UbujuE+ZDDZkfVa8KGPDa2maF7EvGZqGr8z0R2zbhe3Zs2hTAoVNPiqbbE6q9YTWUTucLRbpd8g1KvnFywyZKT5dId5ZOhJlQuwHpCXKucaREFFxRQajMLv2oDH5vSBpHuq0gKyjnIbEjeX7xn47AHXfepQJNUpKT1DcJX2xowvGjsvDByka0CIO//oj+kqeOxP2B0sz7kljf830DCy0V+24ufKvWIO6i42ApHIUdrV40CtkfNjgF3899AYGwWTnQRgzLQEbmMepNT2cnzA7hA3L/QKDDrSl/fIQWsSAxO9GIxpbvkZs1Xe7p7tt5b65DwCcI9ofkGEKQsQhCVRxev+yho1Q+/neuh+1cshQNF60WYSMVeOtgFdig7rHG5WtXoKBkMNYtnQe/8OZDjzsV9rgE7NpehqJBw2BoP+NMzWizYctvrsPW8nJcednl6vX65m3SvXYgTUiww9mphthL+xUhO+tglTX7t3/ON7Afc4xCLBFV0+rGDEGMx/263BNq5NC6/OyOExH4fDa6Jh2sFESSNitJRjp48CB4A62KSiiZGNtpknfNZgeaukX3FySJfiR5CUXZ/WqkhGGIMT/5TzXsm2/OwtTi+bCXPoB7K+JxbH8rBiaIYhpnwMzlHsw6NAFf1QVwXEHv9DbCW2+9hQsu6A202+24I8TImSDqnD44qa56wSR8jOB67kUYs3Jg6V8Ay/ixasC0vs2D4QVC4mKn7S6+OuzfzUxw+arkr3Q5W76YGXpUHhuitkO3HTmSy7HCAek/hpJ9A6tHtkJThy6UC1Z5lb70zsQ+MQd9sM30lPKMnDnvvPP0mwIKUUF/E8KudlisSdBczQisEqM1ORv2yffDIEpcX8kQEpIn6fa5pUPsY9EjGfvzq5swNjcOB+frXk7+0fPS5Q2NTXK7ilc/lhYwICA8K3ncUCSPGaym69C3xYIzANcoOo8maThd4//g1wYN5yxvULJicpYDPZ4wNrmDOLswSd1rFZ6fbxFWajVifYsH3XLzMFHGRWxQg8LiZjcmynsOkxkv7RLlnET1+yffwNTDDkJtYxsmDCvCx4s3KIlDb8PtGW8It7HANPFBmBP7odMfgUuEyopGN7aK3dk/NQ4F7VvQ2tIqLGQH+hfm4+gZM5CamYGrFtfDJoTwx+Gp6Cc28IYnHkLe9GNgtluROmy0qg759for/gCTI15YlAmJBw9F9gUnqngzs1T2D/f+CcXF/XHGaafBkZQs93Wi+nL2BowckY85c8pFTcpFZaVHCNCP+HgHklNMcPVEcNRRw0Rg+7BhQzMmTuwnrNGA7W3bYTPb4PR2ol9yP3T7O9VccJJ5gnQqTs7KjMtU34g01MlfdgOxz/MK1aAyx0SpNXAMhj/q5dTFSfz88Zyje8l2n8gjixpPNbSuEk41BtVbV6J/phEfLWnG6aedgc6uLnz+2ec4//AUPP9ZHWYel4lgzvHqGx8s3ogMsccrG9rVqg12aYMen18Na15+zCFS2qDIMC+82zciacSh5OK7gVzdd9Z5cHyoe/nJSb9a1objD8nATU9sQSRgwcM3FKOyrg1DS7MUVzpneT2GxVlwQr8kPCKq6MsT8tTiAJl2E7pCEdWZXUFRgiy6ntUjLIx8kgpKZyACu7RzstWEDr9wbHp135m7EjmZKVIwox4+Jg9rmjpx8VG6O94zZ6a0sAjlQAi2Y19S6X4MfIL0pSLXJmdkqAm1ggGdi+0DyK43XvkHhG1BWM2iwpqsKHnid2gQQ8IrGly3WJTxCQlqBmHpoCGKuxG++XYbRo7MwnfflgvrPUhkKvDdd2WiLsZJHYyYemiRqJyVSBA5l5qagAEDotO+BUhAgXAAPrEIk22JasECi3y329+FJFuySqOnIui8latGcICMAwP7rUxf8LcKxjPV/Atrz3YYEgqwZdtWGKWBm9tDSExOUPPzfV4PUuwB9AiXbmr34Pzzz1czFT9bvlkRUktnjxCvSfIJITc9SRSxLlxy5AQVEmemxKACpaSwhm8/CuLI0/Twlo66bqQV6COqz7+5HQkD0jEwz4APqkVkhY04Od+H5sYQHB4vzjh+oHKQ9Z3KSnHOOCMCJROHg2LNyOmm7EDEh4LoA9LFeeecq3OqJ99YKg8iyBWtMC3NgrCwOn+32ARdXmSlxOG8E0bjhRdeUINk1OtpKXNMi4oRZ1DGGmt+czM+lt4du5YT0iJOKyjElNhaAaoAYs22BxAv7KhfohXLhOvlJtjgFlneKir2yHQ72kTvKEm0Y3OHF2My4/TXpOJesdrt50rBd5sJ/w7o2HD73YhnOM3PAK52YY4S+L6AxMQfFUhyHnIwxmdyDI2eBcYnEDj4SO8j07ChONROXe2rVWUozs1Al0eIUq57vH4pZxBtXT24kCE76u0IfK6QaMhmpaAGJK0pzopW4YD+bWb0nxALXNXke144Esxi9oTU8GNuqh01LT5kpZqFeKUNli1T7XnQQQepN1herspBe46TjDjux7a///77VTQPp+ky7oKEGBuuJ+xeseORl+ehKCUJQWsEHjEyE6XyRrsZbpcXNrsN5590kKpwdXW1ih+aPn26Gn3lvd0EJPAX6YmNdNNIWw+OT8a1paV4eOtmkb0G/H5I1Osg72xu9yFD8m+R3lfdLcSTYoFPdCaniNZRaQ616o9fWBhHfHZ2+jGjMBGaNBBFsu+r2fDPOFKFTieKLUfblAG1JHQ9+z3L9N8E0Q59YPBjiaMdkycUbdRPCUZNTDVDghonIMRwwSMVIK6u0tTaA3e3V4gkS3EgBtmRmPqm3y9INq+9+ARS0zNx8hkXRW/uCSoP+aM9+I8vaDIgMyFePmBQ6z50C9UHRIZmpcbjinOmq0jmkSNHqt5GPx6pkz7+WIH2BT9WSJpzL87fiiunM7pQ2GsfDNKf1/D800g75kSY4hPQOfcrZJ51IejB/gGmo8insOprUPw7wDaIFXtOTZUQeATTCwqQZP3hoPnPAdf2HcpDHRKx0iQfIMcilyJnYugWw9SIX06o4JH6Gn/HHH0M2nrqkZGkRzqQS9Nx293J8Ry/GnRPThb9Lcmk5lUQDcyTXIYcjOfkmPxGbNiW19QNExMTVdQXgUcGIpLD0rplGXhkWnIrQn39LrmnoV+/AVixbC7cUr7mtnrkZg0QNSUOzvYWISrRqe5+/F0VXmEWhYFDnAbRniPyYS5zlZeVhqsv0B0Y+wOydBaeczmJKBacsHLlKkydeqgqGLkJldYYR/lkYzWqmzy4fFopKtrcKuoqBj2rlorCrq/e8vXXXysXG9kx3W0nnXSSQlKny4mUBL6jtz4J2Bdm1KfoVKL+M1L0l8DhSrmVPBVVsQn3ArktbYEFZxx4NNfPgbq6ut1GQIy4qPhXdqxDclw2CtNKFK5j9W5paRdCSN/duXTQL/r+/Vmwn1fu/8MN6N+vGANLh2Py4UdKMrICckt5KPgioYudrnMqRnEZhYBCogQGRa/iWmwnnHACjj32WLGu5ug5CrDhCOp7kkm4fDuMgwfKNe/Isz4NsT++4Q+GsLOpDQkiVntEFI/IS0Gry4cysXKmDdKj1AgNzz2BvGtujV7tCe3+DrRVtGHwsEHwBD1ipZrQXN+Mgn703fwyYuLo7ZEfv6vOWe68hES8efQJ6joGixpq8ccVS2JVxJmlg3H9qD0nNP9yUC2jn/YB6jUkIq8o9HzODjZ/y8eYPvxUdd3S6kRWZiq6b7oVxocfguXbOQjU1CC8aSvs182EacQoYRgMqAca77sXubfdAYNYyGwdBo2xnUb0cwo3NmHCiCbMmjMQmkioVKsRR08fpHTHnZVNWF8bjboTiFTchk8XM7KiF9j0uWkGHDz5eJ2oeLOqYpeY/cnwO2xYuWKlcmhxqv3RRx+tWOSHH36I2267DYWFhcjLz0Vki1g0kr79089hzcpG8hmnYMVXn2OsUHBrXS0S09LR3d6KxNQM+Nwu5dLNHTBAFUAH3brS0bgv8tujyPLbN9L3BrJ0vSf/PJj63izhDvp7JKZ8Iar9AYPfCCzR/J8Rf9oXiHb+YmX1SmdrFVHiFGU8JPrl+FzdrcGlWeBeLBWjvceFFgNyLr2xT0zYgUL9H/6AvDvugMgyhUkSVb9Mj4jQRJwxYyBe/XILDCKxaP+UZiXioDEF+HB2GcYOzMCqig68xQhFQtVtuOUpulH0S2IiNdmEkQM0nHLqib1ExQftzjZ8u+ArXaMX2T9l/DT0K9AHZSjCYkAx19rWiji7A/lCZHzGQlIs6aj+6cbXQdKqr0v66CtUHleXt8Ac2AYfhspjP6aMLlAcjlFLdY1OsW48SE2MU1FI4UAQWekporCblAhnr/xp0JSj9b7TX0dDpVPKbYRVJLZ3iAM7b0nHP8YehlEZfcPa94QjPnpXcmDBNbx80M3whMSwMSagf86rgpMJeqKfgHYxghLsFtgE1+0uD5LF+nMF/PILqEWYBmaKmsDuH6gT42k5utwGNckjJdmFVINYjmm/VYYTcc41FAkMoOR4bwz6GjD7AhIV0S4olD9W4fJSK4tYk6YILHYrRgsxpSY5UFbZhqom4VQPRYlKhb7qIwEHjTBh1WbpyKIjjxpsxEXn9yGqVateQkWTmNW0Eigb5WvTJk1CZc0uTBo/XQgngk2bNimlbdGiRUqpi4+Pl3oblF9l5syZeq/78HfAYdeKYtQKmEWJz+wPzdUGgzUBms8JQ08bNKsFBnuyXLthSMgAPN1AzjBJrw9yffDlGgwpcsNrHIREu7D8omxs2NGIBDGX++WkoqvHqyZ55KTFwycWJDGTIBzWI+ZynFiV+wcNlw15UhTbmIik3si7/KMb6QTqCiTN5zb8RtUvBs9v3oB3tvcuUDBzwNsYk7pZsCX5ROQNUSF0LQMYOmCb/N03ge/ux31g73v8rvp2sB7rynZidHE9vl5eAKeg6oKp64VT3RhN+e+Bt6YDjn77J7x9QaTyd0JoGqw2jopokL6OlYKWcSVGFA4/Tieq5WsXo7quGjMmTURnTw+2VOxUYiReOFGPiC67PQ7TJh6p/FSfffaZqizDWSorK5VJT87GQAXOCyHEBNuBKIkBIY4NFa0or21DyBPEZSfvqaO4vEE0d3pQkhtzSv5yuHrU06pEhFNvOATHX3lwtHgkKnUbtx/9EjqbXYIY6VrsuaJTlLw+Ed9UM45STxQQzrzkrAvkam/NMYKyKn0FH6O8X5DzvBD74aQQde9/Ct79x/diNfpx2e+OVdecxc7g1pY5Zcg6ZhgWfrEJGbmJKOmfgernF6D4N0dg5apKJCbFYeQEqigaKupahdDDKpZq/NB+ck+vA2k/vPM2hKR+jCKyGqUzGpRyLngB7DnH9HKqtz55VQ1fEFFZyQFhzWFhy1axsiI4+8RLlIeVnIr+KRIVV5y99lp9+Y/vv/9erQcagw/ffBI+Txci5jT4Al4MsDeKbBRzPLEIhcOOxuBBJdGUeiPVtvSIwh1CUXaylMGkysAqqKO+GpQ+zqTOfhn87vAXRMfT41gnnTgMl0eH5PcH9581C4s3PQJ3SB+qEezC8I8XsfisC/UE+wFN82Fb1Qjl6Oaw0fDi2uiTnw9BLv8SFD3KyHmNcpCObhDpEGprRufHn0DzepF02ukwWixoe/llYdeJKLyL4VnEq45BHXTMMc6j1wsuz6QdI4J3oyXG3WPv0aAK48m35iJBnp161FgUZB34CsG7ier9+auUPkO3Aq2pgCiGDNY7fYo+RkfOxaT8UY5Tr6LYI5eKga5TAZ88/xsRl0IMRhNOvPxRPP3XP+DaW+5FYsIPYzi+XVkBlyegwhtuOkv35hI272zGiFJdr6FXhmLl+2UbRHRZYBUk6vqTWelQLAOHNPJzxLTeD3z10ip8/PRSdR7wR/DqNj0Ael/guvNUBGs56SOC6zZ1Y0ONH++tSZM2YP39GLZfQtFQ3XQpPN4lqnk0LYhhA3apTvjLINbI+rG3yXXQO9+eee/r3s+F2He27WqAGIJyHoI3ILQhTZoYFyfSy4OstEQ5UlmPICMlEc0dTtHDgTGD+vUS1U/By1+vRFNPBLeNWwqzbRAu/zoVj542ELd+JFagfPm1a6fI13Wieu3Ja5Up6nWMQ1H/PCGmRGxd/j6mnXK9inU57LDDVDp+mginIzS24EnsXqxYfRtk3tL1SEt0qGmJKUmJquKhcEjM4TBsIoYLc39s2WgN147/O8IhwZLkTc6XkGzHo99dCTMHQhu6senK00VH4uJ08l35PBEWizhtbLtNuLZwB4VyPoygX/Y/kBB/nLpuaL1Dnn/EV6NAgvqJRTf7QGxIh3oqHaIcronhQUeBhvVbnIgThV5qLUZVAEbB68TBIgGcDYKcv7G3qMiZiNcH40X/UGV19gQwa/YO/OacEbj+gQU446gijB+Rg6v+uADvPX40LvjjXBiFYN74y5GobXOhMEN3cra5/EgXHZaIoP+JhKqKwXYiCnlfbuitRnTwggQd9VPx5mfL1ytlU5MHdHxygJV693HjhqiXXp29DJcefwhmvjBfRSbcfdYEnPPYPKSKmHzu+hm48Inv8eZvj1Bpv3r1RizZ6EZC1kDceedd2LBhPZxb3kRLjwFtXRFce/tjwtZDaFu2Cq6KShitBtiyc5E6YhgCotOF2jrg7+6S75thSkxExiR9YPvbxWtRWpiDQEBYtpTTRG++cFDKdpso6v3zomb4/oA1lbpfMfRpeVe/RaCI/d2QWciyiVVFTIWCSHpnp0or/3cD0dv2yglomyZKOBs8er8vGMQmHVLEd017vLs/oMecHJ9HGj8kLnqv6cahNOAifzsaBVftfhwyIh4L1jaJpRjGmKH5WLzRh0NHCVF1CFHN/4cQlZTQGILBJ2L+4r+hTQya9HibmroRDETUkr40bLjHBKUSOz47NOPLE+ItqO/wokCMH0KotQ3B1g6YU5Lgr6qDMT5OxK9Y+XIUZRu2gjxBiGCAva+XtOSWEF+MqDZU1igDyCtir73LLaLMgv5ZKRhWkKN6y/wNlXCKdVVW0yr3E0X/SUV5vRPxZg117W7kpSbiwiNGSrYG/O3Pl6Oly4wHHntBic1AMIAXH78TQTGVSwscOOmqR+DaXoX6776FxRGH+MJ8uGrrkTp8qFrdMVmOQacQl9eN7GmcRaXD7AWr1brHFvmZBRFWqQCHBhIddsQJ8tJSf6EyLxjoOl8U7OiofNLrm4Qm9m9Fdp0/WJBJgSxpD2C5uv0B8UrCiQ3aMuCN3nNyLKoS5Oq9c7kJ+mYfpoRUTBtmlvQBOEQBp2uBQFxzmIYqQmmpPt/o54EQwG4CiUHfrrO/brLne4qoPIsXqN7JnigauShHnDgpV2LlxB9xtMr25ptvxi333I5qbyOmFozDiy++iKuvvlotik0HKYHx/IMGsTJ7F+y/HKRxu64X4u1q1y9DfqS8W6nO9wbf6w/DP+d1/UI6YPLbO/TzXwAkql072tDjMMCTU41cBJAV8qB7oxchpwWi1WHIyBHIzec89GjjkpMq2cwGluMP2jl2I5qewNM+agTr67rxd4h/+lHpG71tdcqnm3HTuHyVtDQlDn9cUoXpBSn4uqod1BqmFCZjU3MPSlIdqOr2odMv9CG67avHDsGlX5ej0CEdXXRyg7BBreGaixA/YSrMySlIOONs+NavR7BulxxXIf2eB6RqBqx3bcaSFeUYPSQXZV+U4cyzzlBjcdyDY8WKFcoq3Lp1Kw46aJwUzyhsVczRr+cg+djj0D33G8RNPASeTZuhxVng/fQ7ZN97F7zlW+AoKYG/vRVxOYWq7vxFHn0M5tv0WdAEIv+XK7sHDt1XTVQzZgjKOJDvGhNToVntiLSIck6/mwIppcjc5Hd/OUERWK+wcCWfiDxOjUhLT4OrR6xMqh8i2qk/maKGULB2HZasWos0kXa5CRoaO/2iPgmORbRZhMgo4jLlfqc7DC4dk2QXY8rth6AbhfJS+kn3qnwIkaYWeB/4Cxz33AGDiF5Dyt4cnuxFx7cS8oqQ1aWAotDdR6mClDd2TwdDRKjKPedzmFLSJFkEcZMOhXvpYmH/JmGzCbANG6XkLpe2X7JkCY444gisWrVKjWaTbbPyVC65rgmdn6efzjEpEpWmLAIt4JErQYxFeoQyaYkkKYD0chXsJ/+JxMy0dHiWLYFt9tcwxFGuS9rjjsUaaTxad/SHMeYotq0Jr6mHDBgw4FclOKIz8Pbj8H/+kvJT9VpS+rkxPRcJz8yTq75o/PUgKBLD7Q2qieFEjqaFBG2c9ir4bPMgJzMRXy8sx7GHcZEcJU+wc2c1UpIfl05tFN3rcJx+GtsAuO3drWo9GXtxLh6fouub8+fPV+OHbK+lS5eKZBmkzk888UT4KislbTGqL70S9mOPhGf+QiTOmAGvtHfa+ecjfswoVFx8sdJBi15+AVUXXirHF2n2Y9cFF6Pkw/ekNKLUS2/Rmm+9RjRdKyw5/ZB2029Rf9m5SLvsavR89iGyHvu7VEwSCgFcc801SqmMbaCxb9iXXP5/Ff5n66IG9o0GrCmvQV56ClKT4vDdknKcJLrqe5+vxinHjkGr6Lv5GYlYur4KU8YUY2fF77BuLcNcImhpjmBHpRtnnmHGkTP+jlnL6nHEmBw8tM6JZybTMv7x+vgqq4SoBqDttTdgHSpEaxZiTkyGd81auFavRdYVl6Jt1jswCg3k3/QbGBzxCLl6xHgRdUAsRaMwoezzzteJqnvWK/Bt3Iyk00X0bd+CcLto/Tk58G9ch6wHH1cf/PiDD3HamWdIbyiTSqyRSgRQ3L9ALa7T0+2B09mFnFyxzPw+Nc1lmIhDKp9UOisrKrBORGqiXC9auBCHTJ4srD4dkyZNwkMPPqimrHAaD3sLgUsv/HleNe4X81eBsAV/gJPtKYgZLktuJ+fkdGoHKCrYwg8tP73EFdEqhhCs8irRy2BAm/k/wXMODFxOn+LqlCPqINycR1pNFI/RR+qcnF5/xqMB2QOS8fXX7+Gr2UvFYNHw299G0NwSRsWOBJx08qMqfx00vL64BlsaXCry2C5SIzfVhiunkcszQ53QWlqaRSpYVITnqFGj5JlBLSBAaaAiWX1+tZpVS3MzMjIzo35JTSRVArZJ+3Hp05KSYl2n2r6tXBKYVVSCI86BdBFFFC80a2nSEhYuWKB2A5w1axbyhHja2tpFlJkwWBRzLpeqSS/r6e5R8T9Wsc4mHHLI7gA+jq8zFl0tkiJHLjqcIHShhiTlWi5hlvfVyjACj86vx/j8eKxu6sHtU/WthHyeD4QgaKZzszsaEpJWEZe+TCqXS7XYDmz92S4phCsoH5aPpwqC4/jZX1GE7g9onTEQjxvYxIa0Vs/ZgYZ+mTD2+NCTHA9Dp1s4lgE+4RLJlc2oGVyA+Np2ZGytx47xJei3bDsYJMfho4vv10cxyraWIzEpCTW1NVi7ejVu+M1v1P1e0FDr9CBO1Ig6OXK4lCvxOD1hsZzNYp3r46dHDc9WAZhUM3rEKi0r24SJkw5BuejOTJOclKyIa8LESSgXfVgTMdja0qJEaEF0yyfCbpfC/wbww2xKHoM7V8BayhF+Az7e0oYlOzsxuTQVpw/nYKcBjQ2vY/MWhn3w0iTmtAEnn1KAhoaAcnyyhw4bps/CZHAb9a6g6Ay+vBwk9i/WP9QHPEJYnEQRpp5HgiIaeJBniu8JB6Y3mbqMPmBMj7KQcjQfT1DSyj2Od/E50UjuR53WHzIgKxYeLtDtqpRfNQpyuD6KDuzA/fr1w7JPtyKzMAURsbTNdgtC/qCKoOB1Z5MbSdnR2Hn5TmtNF5IyHYqgrHFmjDtaX8QwBk2bViN7xHi9PgKqSnJ641ov2n1hnJBrwfkDfjx69bPXnsPJl1wDV5cT8SL6aB3WV+3A9s1rhcmkYNzUIxVHYvlamxqQkZ2LbRvXYti43uiM3UTVdfMtsB08EfYLzsXc7+djR8UOZZmUFJegraNNLQfOCM8zTj0N9U3lqK0XcZmQCJdHelZY1wX6tpyerQEHjT5BWKpekY7bbkfSddfBPKBIVbjrwUdgP9ghinkSrFMv2f02Z6W2u7l2TFDNTCV4XK9JCwunEnFHTqVJ0zMgLyKcy2Zl8L0BNvvRcO2sgsMnbH4EVyXS4GlsgnQ9xKXsf62+vSEc8cvPq34caqGhos8gkhJKwePt/dDjF8tN6kAxxLpSZHMTWGFGitDykoVgBfH8kWP7/J0IhLoQ78iCmVvjRWHzol1qenBEbHbiJCQchFyfxE5C4gYkjEXjPYpJTXDNdOR6R11CS1uHF55/EZePWIvqwj+ipJ++FB4Xoh6TYkK1R8PjZT50yz3i+M0JDty9xofbR9kxtymEpa1BpIkYuWeEHVtWL1NSq9+gYVi3eC5GTpiKxJRUBIVD8d21cm/ijOMlIwM2rVyM0mFj4BC1pqWhGk7ODB59UC9Rdd58K+yThKjOPQeLFi+SXtQfnU6nUKoBo0aOYpLd0Ni8TSzqDoSCQbS0t8HE2AfJhWNxQSFECiMOn9hFFA4bNEPu2xEol3fWboAhKRER6QWamNAGEbNU+uQjyqy1T9WXseuk9SNsmYjl3ENWwON6WZ7oOpWmvNVyLkRGFkwxSLFod3BPMOEMohvEL10B39EzlBhnw9KCJOumoUE9j2K6L7h8O+V7ISGMREW0kYgeEi3NqPKMiLCmwUKRmWArEqKSfMLK4Fbci+mon/gCQkxCaP36jL9yIJ5DL7S66DVn/BMtr2miTjji4tD96os6oYjSm3bDrWrdVbfbJZauR5WTuguX+Pvqqy+Rn1+IBskrJTkFY8aNVbNxCP98ciauvSiADdWnYvR43frrCGi4caNXOpxehzyHAfV+4OFRVtQJoaWILlnpjsAhR4eg0SeFOCZrz2nae8Ozzz6rZtG89NJL0Ts/hP9V8bc/UA0ULRUPv6bL4NcDVTL9dJ/wU8/3hPLyrYrofs47MWBn4Xq57EAU++w4xBlblrlxnE7PVf4eQLEY9Uv3EImZnYDT8fgNTnYZM2aMcnLTJxlbzYeKPCfaMr5ejVnST8Uv6e2m9zzVoPKH9KazfR30658okUCs3Hp63tn/O7vTsgzRdLF7/wf/UxBR8VE66K2hoLdxog0SO+mTZi8wS4MrThWsWwhjQi400X0iO2YjUjsf2vAL4SjRTfy+EKDS0PdjMVAf7YU2TwDfVnbikhEZIjiowcpNScPgNx5pxZNAK5ZvhHdDmVxYRYxGkDByGJJGDlaEzQ1a+SMwyurAQoX/D34utIgSf8uGJsXZDkt1YGGniH7R8c4ZkKKms1e4gujnMInu5cOh2Q6UxFvxSqUTpfEWTMqMR6M3hB6hi/dquvHOpHydqB5762sMLMpDs9uLmdwCQTL3Vc6GsWoWwnEj4TjkNml0vUH54a8rOzA6J0FZSVa/CxvEpB0/ejQWLV+GKQdPEKshXiwlE97e1okvmrrx1rRCLLnhcgy65GpkHDRJjSl6RR+JF3Op/LVP4V6zHvYhxUgYUQxHejbspcV48q8PqIkWJrMFc77+Cscff+IeM4L/+dxSFPVLErYcEUswLDq8AYWFicKyjWIpdinXSK6U0SkIohExdapYgFL2TWJgDMouhc1ihz8cEAvQCl/Io2iecWTVbdUYmD2IiEFEDBTONTSIQULFmCKB3DcGvVbWnhycOpyppwJIGQStaQWQPRH1W+dT68by8k5MnDBB9LcwNmzcgLxED1JESaZB8OmyZqnz77BkSxXq2jrVDB+a8owqUeWRMmSnJuGECcP37sN9gOXb8ynLxx+96wyUXri2FUdPyIJXRBp1tg6xVrmv+D3rm5FnNyPLZsKK7oDSZ6lHMmqFlm68dGpODPYEw2Lpyrn8Yxp+jfmLOom3J+aThQDHHjICa7ZXScIwlm7ZiS3V9dgSGQ5t0qMwujbC88XZqqgE4i4kyG8QBe+zym588t08NW71zkcfwe1y471PPhGlN4Rb5lRDE6K5fnCaQsaUv70C59aN8LW1IBIQpTeqNJmysmAJ2REua0T3ig1o+vgLKZQ0khAld6tigels2xtMxggmThqAE07kZFThfGZg8mSxVNvcOPW0MaLI2lBcnCGEwGckfwFJR87X6GpEp68LFe070RPogTvggTfoVSHAKXFiRkvSSHu7sGUftO4uaKI0cxIB5x7qy5e1qiMnGlCX4cqidGPwnLoFVYZN9UEVyw9upKwFkJ9iQW17BEOkI9CByMm5p5x8CjZVepGVZUNWTryUjX433Z3Bcp556GjRk8xqhCtJLFjWk8RLJSUclOL9+dLd7bKb2KWzdjbsgG/tMv1agAbE18tqsWhzNzZt7YbHZ8L3axrhEIJinqzw7ze2gQuulYuEWdDuwWDhQolC7HHy/WybGEG0bKVeeXKeKMSVYDUhL86iGAMXEDFQijAvAdN999533wufLMKNZx+JSUOK1JLT/XMysWTrLowZNAi+im9FLInJvP0LWAaegu5gBANT7cgS62xUVjxGDhuKASXFGC4mfOnAQRghliJ79KRsKx5fWo8TsiKwSU/nJNXkkeOg2R2KKIkcjmh3bC6DdVA+UmdMgGv+JmkAM9wDszFw0GBl5dXV1WPYiOFobWlSq7HGYMvmZgwekqWQvmNHi5jtJlF0s1FSmoU1qysxYeIA7NhZi8KCdHT3SKPm64Ombe52FTYdZ4uDN+CVc6sQVjfs5jh0eJxIsifByjXOxSpjQ5niElQIL2f3kgtyZTKOdbKHc8SAP1pgVI55HpsM4pBrKs1cXARBESf+LtjExOpwh5CUmq0Is6S0FGVbtmJoURw++r5dCERTWxc0tHeh3eXDrqY2kUJ0zBlRkpeORmcPkoUDD8zLFMIMwzV2iljYCdFNVeOlvAZ4Pd1ISMmGMb+fzjGkDk+9shlLNgoROJyYtRbIiA/h69VB1JbV4+DxOeDmtV809cAvRJEpRJIpBFMlEoCRCT5pN67wQghIXk5pfx694QhcIcAtiVhGv1yzM51ZINazsDXtkVnfSM/gHnshnD5lDL5duQke6d1/OJOzUAHv3KuFCIU4pj4Go/WnY5bWODvUcXwqHZc6Un4IzNmAXfOWwS7cqvmFD6VQYWg2I4of+B3KN21AWlqGiBKuj+dREyti+hXhjTfY00ciTuQ7fTv0MnPzn3nztqsOM2ZcrjRYm5jiA7B2XQPGjdXjkkIRzqsLCWKCsIoeZ7PYhOADouNZRV/0CXHp26eo8pEYREySCZDA6DdLTLCJqR+QRvxx07uiogrd3Z0YW5IKJOQj6OnC0lWbkZwgfMaUJHm59anuLVWwI4TKJr8wRi+uuuZqrNxWI4TViVMOGYX3F2/EQQMLUNfqVOtFZyUn4ZiDxEqUMjmFO6apCAMN65dEMGYKXVsRmCIWnWvIj4S6blMT/rpIQ+4QB9ITLahv9aJjZwi/lfQTxzNkW3cCm8jWmZvUNSbO2UpEgLPTiTRpz8efeFyP96I7h0+ZQJKSoNhWd9x+B4kqou2s01cgoROTfilKJj1TA0r7Olx+BBgq0h0I4d4tm+RKA8OD+b17hw1Hqpi6e4Pup94Xse0ftGBA6FO4nJi6b761StguZ/II+5WexU5hs3GPRYO6RxFjt3MIh7qSASNHcT6ciL6uRq7sBIdwJs0QgYM7SMkTv8gThuuQqBKl92skqJBXTS1jmKhHxALzJUcMSm+l+Bbcip4nnVGILF7EBcUAG4Z4NPmaocXnSsuXw5A6BGvWcLzUp8xyilE2DH88548qgk+I6sorr8KaHXVo6OgS4g9jQA6jR4DNu/T9v7OSEoWoxMSXhjaKIWQh0UoKaU+lV7IdTFTC6Dy1MFQ7jKYWn1InvD0ehI0MADQqvTcoumiuKN6xJYNYPnr66azlpOHY/AOWmavUcJ1rDi8xho6z12+44QbFoWPAdAw2UIr6M28uQ55o/RFzBBaxBLp9BriF5qkk3nyh7pD86quvlA7BAUaOCVLE3cHZrn3gxnVrVAMR2JDcu8wuesJfRo2J3iVoWFzvFkuOokjD8cWcLWtQq76sa/PgkOwEfFLZhVOLkzC7ugfjs+KQLaKWiPW8+iqMxQPgOGyantW/CT3+HtEbEsWcDolhoSPwQMHtDipC2heQQKhjsWOScKi4s/eTMzFchxGe9CnxGQff6d8hYRGvbMy1O+tQLyIwNy0RKfHCOaXylS0daHW6hFMl4Kjxg+UjPvjXeNBdFNbVAs2tGAKCdrjcHYhLSIMxqkv+4ZntyBqXhrOGWpCZGo/t7V68OacJadK+t1w8SIhRT8cpeFxSiIRComEbs7zUH1lOLk5MOrj99tvVGlWsQ18n8h5E9fSbS9A/LR713S6k20V5EyWwR1hytzeIWy/WJyk88sgjyjNM6iWyXuaUoL3g5nVrpf7kQcCktHQcnJaGrVKgU/L6LnmtYYczgLVtXgxOsmNQmhVxool2iHKfZjepZYZWtHhxclES4qj8CcTLc8/rbwkrkoYXa5AEFn/Gj+9UduDA3GJd4efAz3+PhBUTK/sDplmzo1bpT1x9h2KJop2EGRRizRQOc/yEYYojqRUSNF0iBJpXoNM0GFmZKfp35Kn+KT4FFqxqwLSD89QzbhD02N/L8cffjhSrjqKPMf/SBmKMUD8j0TPoMrZm1pw536i8hg4dokZaCOwEZCqsD9MQSFT0uCuievathaIjmBEPC7zyQc0uCqmIr4Z2N269rHcQ9N1331VUe+WVV0bv7AlqKzs5it6HOwcPRaeIq5eqKvDkmPHquQ7CqRo9atk/jpeNyHDgta0dOGdQqrIwGj0hzK/rwYBEu+JemcKlhqfboPl98Hz4Ecz9iuAeNkh6kz5+xopQIf7/F+yfYGNP9Bg36cIarTLKBCEkMXIUv+1DuLEGVy9KH926tQXFJWlqKl7UGaA85yoJiXGvd/Vr/as10pZzv/0M5196HWx7LKsU/Ua0zIqoHn9pLvyhoFyYkBgxodvIpflEhIl+8rvLRVmXzMmiGe1J85kNycFlKs+7G1TS/HHzJnRJPnaTGfeJLuUQrkaHfd+dnvqCGkrbrVbFCtar2LO/9X3T8/HHQlT9UCZIoCgh16SoYfmKGbFYXa2GDvYe1/tvAJbRXbYZ8cP0ybi85pHDHywvRSEjMGMWLscKmUZfJ0Fv1L4QEn1P0yxqVpAwMRX6HAx6xMLk1LUo/uReDBgxS/Ea+y6PFG3EIydf0ILdm6AIDNVhmcKic7772vM4//Lf4I+3X4PTLjkDbm8LHHEpaO+oRkH2MLnuwvCB03Sievj5r1SRU8V64tqafl8A7W4/SQ6/v+YE9QHqCNSpSNVcg4qBXJT/sXirvYHv9C3kHsACy6O/froet500Qlhvr27CqrR99DZCYm3kXn4dWt97E8bEBKQfx2Vs9pVfL+L2/fznQ8yIqJBGXt/Wgjwx1w/JoQhX9o48+/nfce/cCZNYqSQeu4iRXVVVCkfsBOwMxBVFHMfaeJ9Hih8ui8jOXNVcjgFZYvVFP11f6xHjwofUtAQhCh/65SeJ2PIoMcaOxnbikd9j52PeMWD+sdk7sXaiks50fI/3eE4RR6U9Npb45r+ewtgJh2H4qHH4+MMXkZVbjEMmHY5FC79EQ2Od0EMpDj54qk5Uf33hS1EA40WxM4sFI8qlPwS/WHL1ohzee8tZ6iNcJ4mF5ALm/HBFRYXalJQf5cLmMecfpwZRNrP3sRfyR0qn9TB58mR1n55iuj4aOz2Yu6EGlx8+NFpd4UZlGxA3bLR8U4jri4+QcZKuO7nWLUfiWD0Ij+WprqpBUbEu33u6ekTJ0pBo7l16/9+BqR+8A4sovb3kqp/RF/P+8ScjP75PsNSBgE6JcAnOEoRIeE3y3G+n2wv4+pbq5djRvBanTbhOvyc42PN9/SM/vH/gsL93dVErRPXis7jwqhtEoa8VLtcDj6tTuFQX0tJTwYXvGa1S2K9YJ6o/PfOhYphUCpmx/JErEStCRPf/bv9bWsaAFM+eQAKi84+slqycvYFUTkJimtiyNt5gGA4pwD2fb8GtMwYijTNho9C1+DskHXqk6pBvv/22ep8EO27cOLUgyKmnnqqIV0vUkB2XLel0JPi9IkYcQsjSe22mH06vPxBokzKe+ZW+vM6+gN8iMUzP74d7J+or/f2aQH2VHZJADkPriu3R3d2DSIITjV2VOGY0dwvQdSBCa5tTOm3q7jLrpPVrg4a3Xv2HEJaGrVs24c+P6Bs6xeYu9IL+dUVULPi8Ci9mlOpe5F9K6audHepD23rcwjXMyLRZkWN3oJhe5RhI/t5QRBHVrZ/vwD0z+keJqhcdni3CrYaPVqHLJEwil5MsqWecccYZ2LR5s+hzw6K6mv4OxYVF8rEa9m3mHwjEFjMjMFcOnmeJzuEU0UDguJcgTJX0T0JU0/IZQvvLcLU/oMihCGMbsC2ov/LIqfn854/4EEffWRRapMPF//lB2K+eCfdLL8HQ5Yb56MPhn/u9FDiMlL/rWwztTWx/n7VKjWgcNbUEXGRt5do6LF68E+3CHEx2fdNzGgFUgfj2rAf1GC0t7BLuw4VO+ubGNPpfozVTJyqXEIFDGsQTMePKC89VVh4rEwski0FfgguuWae2xOgLiqX/KJIj+HIde1sJTGKxLK1ow/h+aVIpYHNdEyYN1OOcQ92dUmYDzIn7turKu7cqfb4kaaAQqEf5msih7KaYN/znw2EfzFKOSx1ZYkafcpYgvZcjEKZ88JZYxWbl+CQCf+kqer2gN8aeDaQDVQ3qrews5PLpGelwdjhRUJqJ7BR9aR++1dbaieTaKhhyshFqbUXg+X/BWNIfpv5FCB17PBITehlFxdnnovi9d9R7z3+wHovXVwuydd0r6BdCsgZVpMhloufW13fDJNZ7kysIryeAP96kL2kQbv0MX387H34ulNYHiLkTJ5tgHvioTlQ1u0R7z1qOUMVwnP+n+1RPeeONN9TW+N99951aN5t713GVNu5f5/vnv2AuLUZA9Cx3u7BrwU350H6wWO1IFMXdJuZ+6ZjeUNc9IYJvNu9Arbx2xWGDsHJXG/olmJGT0bsoLIHec29FJeKG6PPbYkBip1KZKMr7utr1yE3JQdgnul5GnkI+o0/J2X4uHP6xcCmpB7/0xUlnII4TR3s/q5qfl9OFm/HI62cPOxIj+oxH/lwIBjhF3YZgSFPcsK7HJR1MQ2laElLsXJ3PqAiCsKf06O2+VDtMIiqDYVH0PW7YRBSycFpXJyKJ3MFCz6PygvNF+bYh0NONgR9/gOc/3IjFK2sQ5qIazEj+ZIr60Ory4zdnjcKSdfVqcTlvTwANomPPelBfRY9Ede+jc+HhQGG0bAo3cvnYDVYYSx/Vbc/k1BQx7YVLiLgixDzm1IVi8/Q5E5nWH8F+7ZUwjhoOx0knIP3WG5Hx+9uQlJaB7H5ForjbkJGXjx5nO5pqdmGXyODKzevVezoYcfSIgbhiKhcHM2BCUaYQFIca+iJNrsQAcAwZopDXF2gYsHxMP7ZwLHISc5GfKZaZVJAzen8JQVULotWwhgBFXhzd/Xt+dvdlP/VtASJx3Sr9/BdCbGItCYZc0iackUsk9Z2Kbuh8X35vA85XhS29KL9/iH6wTp7o5VU+Jmkns8MKe1S3YgMbRV0gQRGYf8mst9WmkKUfc2UauS+v2y1cVlPDxceNQLLViBaXdFZrGF8t2ImO5h50d/pEVw2igJux9QV5l4RK5w9LkZ1hREoSc9KxpDiVOlOPDYoVkqBUD+jD/mOzkWMmp9bWDk3uGcUaVANgIpc5zlSxfjVKx05Qrn+VTvJhv1I7SsVa5ifg/a/W4sxD6/DF8v446ahRykkaDIawemMNpk4oVXoN81J+Lh5Vvj8uePeAaI3VC3K+srkRdy5ZqPIJSaaLTj9vv2Wdta0cL25hJzGoBcE+E+tUT3rAX1d4YSfQBM98iwaSS6ztRpdbjfcVJCdII+vbjMEpHNQcxKvfF2NUXivG9quRXi9mu2OsGjZhGir4NJLY2dhO7FjUPTmkQj10/Pjxe+zQTqD4m7+6GmG/GTPGpKHB6cX2Ru5iKOUR2WbkyjBiUHFLGcLbfzlNHcMtOqeix2k3COKevN2KoFeDZVBU/Kk2ksy+mf8lOrud6sJhc+Cko3uHQmJ+DhIVZb1fFMrCggLFzQis3J4sug+wEeVR7Dv6DQKpu/cvodkZwM6qFkwcsAENgcORmWrFN0u24pTD9T27uYtXj8cHhyCdvZqRC9wa293jR2HeDzne3hD70pxX1+Cdhxeo8TISqTVsRPUt6ejJMGPRWfsnqtO/+hhOsTT5ONXahQeGPSw9NoDEuKPQL+c1PdEBQKfkQT7CoZh4kRA9fuqEFsVdGOBInKgO7HwP7y8uQUpiN2rq7TBbfLjkJJEsQlR088TcNZzutfdCsj8Gz32wTnSqWlEzDDj/2CosXpeBg0e24O2vCpGVFo+xgzPRLqLP5XSjucONFx7Ul7uOEZVISQwvNWLjjrCUl51D2y3+dnOq976cxTWrBGLY1Nnb2SfqLgUSFWdRMOCdC+TTk871PzmRkL8YUWldDSqKQC0KK7Jeq14IQ5Eo++RUFjGRhQXTNIVddCh+2iUiNVEQEZa0kmbzxo+RIBZjUZZB9C476ntycMjoQVi3vVEazqbm6hkE8XkZyeh2eaWUBvm2SC/R9lM5GXN/hB2F7Wsa8NilIlJYVvkXA75F684Y1HD76stQHLdvn9duC1FM6UdHPoA4E3dL0Lkkc4u3T0L/3DeZ4keBCnhEuDtXBQwLh2dkg9lkhleIi0sBceVnJSm638P3G/JhM3qRm9mBb1fmYeYZYv05xqjBX+KdRMUJCbG9YjiBgm4d7shBj/m+oK3Lg0ce+w5jxvXHjuZOMkPk5yfglBnDBI8cxNbbn/XqRanobaJT3f0XISoxiAcVGXH9mSZc/9eQtAvw5M1WmAY+ohPVO5+9I3oEQ3xFqYvoyI6zW3DUIZNRXlmBcaOnqkK+/vrrirj4oz+FZv6FF16ohmy4JbD6+Of3ATmlQjxiegprxUHHC/vZLoUUTpdeDDSsFSISkWmNg8EmyCFxRYSgPK0wZI9Ci/QK7tRfmroWC8oG4IhJg4TVhpBgs6BLOJRXZHxORgJaO91qXSpd9EXg8oSQya3FdyPgh7DkkzK89sdvo1c6qJh5LvQmHLCXIDU8tfg6xCXtqZ9N/fBtFdhPCGkWvDBO3/6YITRctEInUuEwhiQM7r9GMtd1mr4Q7cN7wP7uKaLq/AB1XTas2ZKBU47YiPpGO/JzxghR6ctm/jvAb2y94yMMe+SM6J2fhnDLp6jbsUQ4FWsr4k7uNbTRA2/AISPEYo+Jv49mz5JH7POiJziC6PFaMKR4MPKzM7FuaxmmTz4WGzduVPPrY/Dtt9+qBWQ5ZsTxKRIXY7C1IDc8EmIKeuU6ACT8NDuOobQvPVSIeVhSmKY//BFC+TkQW51YrTwsZxfcczimnzNKiq3h5XvmYOWXQvyx0gjxPDb3SiSlS6+V86kfzFJsXj2SNM+Nf1TKt1DEbwJ8gS2oqD8ORgOdlSoJ8rOeQHI8N/j99wqvdX4knw+iw2NEWlwnzV8gbrL8+oYT7Q0xjOqgruSP3mmiz+TQ/OUmZJ0wQh7o4kv1UFVckovcoX7Nd6IdiUBO9UcRfxxxIKeqaw2rNG2dGv4809qrU73/xVsYNWgIigoLUdNQh/Vby+EVhY8bKpqFPVMEcv7/7NmzlRJIhX3s2LFqSSFSO9kttx2JFYZHJRCIYVWe3kLtDTVNXVi5vQku0YkmDc/DkKJeE52D0XWtLtilF2Sl/cyhkT5Ah+xNU56Hz0Xnis6V/rX5Zv1hH6Dif/WYp6NXrIGGR+dcjZOWfrzHoPht4ybh+KL+zEpHuGoPDdt2jZAyi76l2GcIQ4urVPr/aShbU43BYwrxycuLkC/W9aSjhqL25WUovHwyaipasHX1Lhx54hjUvrIYtuwU5J41DhuWViBvQBoyc/Wgv2vun4Unbj9T0QDXxogBiaqnYTHiHcRjL72p9haObRn0mE5U7u561YDd7h7UNrZjZ20dBuV5UNFkF2SGcc5JF6koBXKkmFXI6L/YMte0MmIrthwYaHB2+5CaJHrX7t4hpr0QGGPO12yqw3FTS4UL0PJQLaee/1IgqV89+hk9K8nrUeFAyZl0lO6Zb+xLM0c+pSSXCfHY4LkL9r88q2a08OmfD5mKKbl5+y1ReWVpNC0wbMBO/eQXQPfc72FISkDC+HHo+PQLudGJiCMOYbcL8aI/Bdpa4a+oRM7Mq9Hwh3tgFwsvYdgw2KWDl6+twZBxhfjstWXIEW4/4Ygh2PHIHNjzRU+cVILlc8tx5szDUH73pzDZzBj0xxNEpQ1j2TdlOPT4kbjvxdlCBz145nenID7u5w95KaLiWgEffvmuIEpT4o+bOzLW2WaOYOSos5AQn6iI6Z///KdaO51E9eWXX6roQI7D8UdFkVT79r8eQ0FuPJpaOpCT1CoEalRLUYfMDogmhMPO/Ev00zp4RV96UHrMuIFZOP2IYdF23ouQ/n26wkwRfTpoeGHjD7nU3nDd6JeFoG6Xz+qWmPW+v+KRo47HuCyON+4fyioLpay6RTwg93047L9sQyTX8uWwCYGEu7tgSkwQwvqMYzgIizJvF4ni37QZ6Recj5YPPgRaGpH5m5vUlDLHkN7B+V6QbhUUvc/St5PKPcVp5Fz+BwMhMRD43IAvl2xGfYsTjM669LRDxEqVd/p0/p8CpSSQtZ923FnghIAerxlNnSY0OU0YNVonqBhwMJcr6jHemoo5B3xpeYweHVMaRVGzxaOlvhymSCtxAFP6eBj8ThQMPAot6F0nPQYPv7UcQwrTEZ8iPUIKzQgGnnS6A2pMikBO8+/CAeJjNzwz9gnh5kSP/u37Ch/EsOR6yefHysKS6uXXr345kCNpoj/5RUJw/x1qPWwnS2ISgjU1SD//PDgXLoSxvR3Jp52BcFdnVOzu/VW9PDpBEWKYkHusnhrbo2GuO2J9wRAmjyrFmTPGYcakgWjvdIlUcaNFju1y5D7brTzv6kFdS48YVWKQ7QWKU737/UpV4KA0YrpYUO2i33DnBZE/OGNydANt4VQEUjYtwVAopKIOYvdjLoXnnn4AWSkNiDdZsLPGj9Jxp6Kj4iucd32MU+wJD728GMOKMxEQznj29KH4bO4WuERxnji8ACX5Kfj0uzKccuRQfLNwHWxikXJygcVsUaazfs4F+k0oKtj/BkWEXk4FPDF/JhLS9j9O2H0BZ6sYEGczYtqSZjzzbgocqZpyufTLfVMs40OiKX8IWysHyat6Z/h3xB8t2mif76UTRQ86kfAYJRfe/NVByAIbd+xSOlVGkj7C0t7ZLRKM32MgM6NYxEIVo8wuIpTrlg4uylN+NkVUHy5ag5MmjUZrV7cQBpfo0WAXZXx+WTVOnSgiSWDxlgYcOjxXjQ2t3tGM8UIIu5qdSEuKR//0eOVBpyPy9advQYLFD6so141OHwzpk2HzbMNFNz6qiJHE0DsDQ4+/JnACJXdCtUU9uARyKn1WsgFzFqyRwltEnFjVajJEOgmK51SSiwv15XP2DRHcMPF5tUeLugqJol62D0Vdfj1CULqxwRsGJD8+B1t90+QeeYW6iYKs55AY/8NtSLbtGiOc1qXS0TgYVrzvFY5/LpB8vl/hhEWqPXVMCjqdQXR6gKI8q9RMONgHdwiKhAjF+haEAtOvBXKHiBHUgz/+bSVefXAGLv/9XLz80Az87eW1WL7TibceOhy3PbQMAWEOgng8/QD142i99wLuxcOljtSSSkJcJCbhH4qhcElJBnaSuDkaw2WIVFfgnsUc80p0OJTvJzHOIURiRnZqr8X18Zp6XPbsAqTUvYU3VtThjrfW4PF51Shr6MSDH28QglK8FMbE/ujwApvqjDj5koeVp/fos2/CvbffoHQvWo+UcDRXuXgXp1JxyhDfJUGxh8R+vVEDOmLtdhsyuCeh16vMe4dcJyb8UOH+IRjxtxWCaH5YwGQx4KoRT2PFl9zNQYdX/rwIXReyA+l58W/i099Ayy3E0AFCHJogn+WWJ7Ut12J77RQ514fqg8FdKKvopwiKwHfzMh9R5wcK5PxcxY7+Pw6Mx4ANtXhdF6ZPSMWoknhsruiGzWFAUb5F9NGAMABJRDyRsYmyrXEvjyiH47AZJ0YQTHrVsWxzK46emA+Pj+nEYJKO1tPDzmZQk0JjoKse+hAbHc5c0N8uHdohUkGdyy/OIfiPjxOpZobNYpQOblXSQ32RwwPbahqwtrIGLcKtlpRVYGNVPdpEhsaAPa/Y3AQkHyTUbYZXXh2Tm6jGnWaMzI8SAi0mH9LiLRgwbCoWLJyv1lhfuHglxg6Kw5q1GxSSSOXexiblGQ+I3rBrV7X61YjV2dDYqMarakWXYLoYMH+fILunxyVcVES1sFsuB61mlEjFDwTOvkMP46GlS33ipbvmKLHI3+k7LyXb3p1T4t9FX8kskKz1/IcV7xKrTud0dHSGQs3YWjUUZVWl2Fl3lOTXJ47LaENy4pnRix8HWtV0HjMQkQRFFYIcgPd00DB1bAK21bolTxOGlyQrbh0OaliwWY/zQkJ/YMZvoE29WpQjsfCieOOaXZroyduqnQiKzsTVjUuLRZTLN66/d4HkbMRrDx2Fl5/mVijEiwHuTWUINDQoMTZ7TQPW13XioU/L8PCXZXjgkw3oEsPqidlb8djscqyq7MCm+i789YuteP77SlV2ghJ/agsR+UBYEFiYmYoGZ7dkalGUe9JBuvj73T8X4ZSD4vHiSi9eunoiZi9cg2OnjsVHq0WR7GzCWUdNVEFfzz/5e6RYnDjmoofVnjRU5r097fB11qAg04zTL7gOiOuPmvc/Qs5RR6odnEhgbctXqsiEvKNmIChKpz07W62C520Sy2bKFMwWvY9b5CbGO5CbnQ5uCM386cl1dgmyin5M/PXCxgWVePY3n+9GPCEQseDp0c/KmU5SCQ98AFORWFF9POLsMHxlc2cpTJ1U1/dNyA7rYAzI+0IS9/nAjwA7CweD2TljceHk5qtXr1bh11QVlm3xwGbwY0RpknR+6VRWI5p7LKioCODy01KhfXgXDMJI1dw66fA4/AoRfwNR3diJtOR4uMToSUq0Cs7Cog/q0oAKOUUWN+ZkXZLibcIsIqK26HUO7qiEKS0FgZYWWHJz4N1ZAxOn1nu8cIyLLRDCNyUXhRy+R5yIvXyfQNmuJvl4AmzCRhtEsx9X3A8HlRZip2j6g/L09bcrOtrR6DUgL8UkXKwV1a4wshLjRK9qRU/YhPElOYq6u6u+QofIfFNyKQoL8lUPLOhXjPqqTXD5TZgw7QT5rhU9OyvQxXgpSePhynAjRyB5yCD4W9vh3FgGW3o67GIIWJJTYI6Lw/aqWmknIXwpeI/LoyIXvD6/NIIgR+qTnnJg8elZRSk4+bpJCPjDKFtSo3Q5OlCOyWEYi6BKerbjqvujSOoFRSPyc/z2XSTMDqLnGEGoXbiuWqXOj3jHQRhYuBipSRdEEx84kJAYhs0fxSCjXTk7iLNdSGDtHREMLIrDup0eOCw+DCvNkGMEXd09GNQ/EYZhRwIj5Df8aGCkHBP1yShbNq5BY0OtcDUP6mtr0N7agF1VFUhJTkRTfQ2qq3agva0FO3dsQ2lpSVTd0MGUngqDqEHmTK526IA1LxumjDRYczNJRpJC/6nz3fXVj7qivng9z5QinJ2cpCxBswjhna2dOH2CPjTz189WYVB2grIMDy7NkwrWwypaf22rB3lp8Tht0mDhJGaE1lyBpz7S0OSKwxVXX4+hw4bh1usvRbpQfZLVh6vveEYhatMDf4FViKbo3LPQNG+BcO1ERVhN381F9vTD4K4TZLi8yD1Kjzj87LtlSmbTm28VxZD6O1dCMYssTxUkZaqYrF8GoQ2L4X7kKnVOcZHyDodrYojaE/xfvAjf20+oc24ikPTianX+S4HqAN0ytKTJrXhOS4scioYNdVLlF1zQjCMnZwpnEZ2uwYWtNREcNSlJKc2cqs5oEb5Lbsc89VX5DhwUs5Eq67zmp6A31b7SK6LSH8T+xmwfnivbQl3tCUxLYEr9nJoHr4JiSbBizJW9juc+hnXYHKI/BdTyNYwGKHvkCWEGRgy96Xo4121C64oVMAqR2KSH5B05Q4k+j+hYOTOmq/ybWzuEG4m4E6LaDfuq0S+ASH0lem6P7uweCiL5XRLVvuot1uHtp0h6PpcUuUVIfOwrdf5LgXoUO5nVahOi6kZqaqqah8f5duRYDG1RA8sCxOkmUdRHiRhk3Vl9Eh6fM46KQL2GHY+EFVsP9ECA8waeXFOrlsa+anwBihLtSBEmc8fiStx1cD94Rc/LFxEZm8fZ5AmIVaihX6INN8/bicP7pahgvvHZXPVFwDP/O5Wx0hNE61ehKwKOyVNFUtlUmEanqxsdFj+evethnHXWWaonxDaEpkOUs11Y6Ziy9v8MRAmz6wLdEy26KpJfWqcWO9sXdNGHxRfkf/zvX4V52ET9wS8AfnrbuhYEHO1wJbuQ7jQhPiUXna1NcNTWi1U5HoNOyRLOxfaIFpTAU3bjH+Ca1+phL5BlqHS9aUMrV8P7zxeR+Io+K4bgFcuxOxDGdfO2q+DDQUk2NPYE0SrE+dbRg9HqC2BWeQumF6RiZWMXRqTH470dLcgXPbdT3uWCaDu7fHjt2CEw+LeXa84X/obM+/4C11efIemUsxAWPajtgXtgHTwYqdfegtvvvxvHnHM6nJEe1GytRqZbj3vmpFLOWKaH/fjjj8f06dNV79ofqOr+lxJe17klokjEQl1EcX2jTDipcGtSGUNbhHN1nRNNw1tSjyS1weS/AyK6KjqQmqnvu1NTsxPxiWH4OwJIzC9BzcYGDJ9UKqqIWG7L3kV9pw9tnV5YRCu3Spm4KbYZQXjEIkuxa7AIQ+CCc1wugDrXkGwrNtZ6MPHyh6NfA1yXXiGMIk5tdKQJZ4wXwmJr0CibV9OJo4vS8F1VG6rcfhTE2dXiZl3eILqCEVwwLFtxqFaXKP42ExbVdeHC4dmYK+9xYTbuqnVySYYQ1bZyzVpaCk2oLVBeBkvpIISaG2EdUIKOfz6NtGtvwl133Ym8I8aKQhnGmVMOwfI5K0QB71Yr0VLEcTICY9h37tyJqVO5P59YFx43tG4nQkKgjpIh6N5ZjsTCAQi6exDqbINBKm8fMRqeDeuROHaMNJlUTRoq9LdnERSF33799X36Vi/8p7ghEU5PurJm9Fvg/sWmvGJoHc1K14oBv++45mGYDz25T+qfDxRRVMapP1FZ9/u5f59dib+Ywq4WURN87PzuTSzb2Y2zxydgS02P4IEr6pCYDKjr8CEnyYSKZg8KUszo9vpFigsnk/xH5FqQdKIYHlEINzUhvKUM/lnvIv7B+2HMiY5EEAFsAnVQ3T96rqtEBA4D0dHMGsee6Sd6ihgu6B6Fv3wrwmIdmDhYKpUSJQj+jWvVohgE+pBCmxvgXLUNS75ahnPOORczZ85UkQkcD6Q45MxlnaAIBrTccY+Ky+v6Yg48G9fB98lsaD437JlZSBo0Ar5tO6Tb9IhS4VTKJkHbvAUmaTyLIMOwbZtCOLd/o9OU/hwqpP8pIOoSn/w2ihYdDBbRIVrr9yAognnUobBM0WeX/LvgcNjkQ/oC/pwhRP2IehWlAImN1yxbQU46jh2fD82ShGEDcjC0KAv9C3KQkp4lOlY+0jKyMGlYP+noWRjSvwDDBvXDiIH9Ydgrns2UkwOD6FqaEOpugiII56u45mq4pa0rb7kVrmXLsevm37Kfo/rGm+FetoJIws4LL2FiVF01E/6WFmFGAfhE942IbhcDg6+8TFOLiUlCo3zMWtgPvk0bFHt3L5iLtBtvUwkvvfRS1ch33323alyGqbLH0urgfn8M4MvISMfo0WPlPlDXUKev+WTRJybSu0unYUQayCzvcByNpERLJ1WQyWPkzjth5CISUUXTf+ONaj0sIpl6HbkUv0vnIBVTnnMN718LdCPFgM5zimGI7lIRA96PCOdKeOJrmApK1fWvDRwG+XpJFY6fUqJ8hvSW984A1uDyyPfjbGKBu5GW0Bs6vXz5fWhr78CWzSbccceTCk+vL6vF2uoePH3ecOzs9qNUdCRGmTAQgLPHaQgwnp26MXFI/O/6zQ3Iuv12NP3pPmTNvBqtL7+ExGnTkXH+edh50cUofeN1NL30MtKOPxbtn30ux+NRf+tvUfzuO4j4vDCqLfUEAqJTiQ6lifjTgmVbtIjXp4VaW7VAxTat4+9PSPl0OO2007QzzzxT++qrrzRpcK1V0giRaWIGa/X19ZqwbE1YeDS1prW0tGi1tbVaTXWNOjKtEINKU1lZqQlhamK5qLz4i0Hkicc1/9N/i17970Joy3LN9+nzWmDRp9E7/0mIaKu2VGudXS7ty3mb1bV+Vz++9cVqbWd1q7ZpZ7026+v1mi8QVE97em7RPvn0d9rTf7tJu/baa7Vrrr5GpX9u/i51JDR7mFbTPv/8c00YgOb3+7WFCxdqH330kWqbGFRdf70WkjZhvn5pX/V1oYfW2XPUc291tTr2rFqjNX+t3+uaP1+SSTmWLlfXBFHUt2qdLzyLzAefQPfnHyLp5DPhW7kcnW+/CtuwkUi7Th945Sr/9PxyMaz/RkX7Pw/kq4q3qqv/BCxYWY1pE/rhm4U7cfRhA/HNym0YO7AQGSkOzFtRjhmThmDj1npRtK0wRUIYXJIHk/EWzJ9vEo4ewaaNoraI3nv2WaNQYTkeVx3WH+2iPDe7Qxie/tPBdlU33IjMW25BsKISnjVr1fhvwsHjYMrOQuc33yL9pBNFnCag8/PPkTBlCjrefx/G1AwYbRbEjxuPxOiMdd36e+4ZpYAZw6IoUzm1MS4bsBYPQup1N6mEvwZ0dXbhn8/9EwOKinDOuf/ulPH//8HKzdWwmA3ITOU+iWF0uHzIz0xEVX07lm1yikogxlQoKOLfCJc3hGtOGoLXX3scebkRTDokIKqIqCyuEMrKS3H+ebcqZb4vA2CX+E+I7b1BEVX7U48gftoRMBcUIMJVR0Q51KTwQVGOaf1x6s+QwUPUgvffffu16NZcnCtTjarTQkkWnYhjRjuqqtEvPxe19U24/Ap9tb2LLroIkyZMVBMnho8cAb/Xh4b6BnhFBt8pVuXzzz+vuN8FnDghQL3m+8ourNnZhduO5lJBjIVuFwtzm6CD/hrGbTGgjEf9Wswj+VnF9KZ+9eNICwqiLdRTFIY1cO9Bmwqv+d+Bng6PNL6o4tSI5T+dizySINRRjBg+i14qi07ZX3KRPSAJd99zC7qdESQkArffHkZqGiMnXmRKBXzn7/N24aRRYiA5zGAQgy8QwtrKTpw6oe9O8kBN9S4VnUDdrnhAsfLQM6S7ta0FWWLE0WhQcVVtbWq/Z2bOAAA+I+2q2DbhokbrwMFCOL+BbegImJNSYCkqgaWwCNYBA5E683pVIU5SnPXWG+rDjLMKiOnrcfeoGbFFRQPQ3NqKQ6cfiTPPPBvOrm5ME+UuBgliEiclJ6lohMOmHqZYKpewZim4/VvJwIFq8bQYsHndnhBKcriwRPSOJogKtwk++WsXa6xdjuy5naL489clyKb18dPE0RM0okPskvag1MunCZGpj/yvwdqKbszvCmNhowebvtuJFSvrsW72dqz6fBtWv78Zy+S3+L1NeKUxiBcaA5j31iZ899o6fPvaWnnbiAcfeBpx0rEfftgHt3Avt/tvesa7QTqlEMq3ZW2od/qwqbYL5U09yEq1YdaSWsFhrP6STk5JNJwNTqBF6vVxITURg0K19KXxOUc1Ghsa1VFZqGJR8H5sVrryqNPPtE1MeA4X0OoicE5fjjI5DeC+f9yOlpbC9/PmqZc9Yo0VFxdhh+haVpsddkecIiCupeTq6cGpp+vTpKXdYJe29ohojROO0CCsIcemx9y4pbI7ekIYkSJcRqUG7viaIRRGmKRwXGL6T0f2F6Q0IOBbrjgTF+zXhGMZOeNMcSpGf1rFWrIJEg4gHlzK0x6IwKtXEwUOfb7e/4RYYJwUOyj9eUcdpQf5fbeyEc7MZHkoprnFjJDoRAHBk8npRVdGEkwdbkGUH+0FacpBOeK9lYpIyN0uvl8fF/3rI4+oXUMHFJdg8iGTlGuiLzCwsqHDp3aGZ0QvLe+B+Qlquj2JisTEYICOxmplWXNoiAS0aOECnZjsDlRWVsBmt8Hr8SCXO2UJuhjtWZhXiIbmRhxxhD4JhqCIKnq+BzBzsjs+dQpVdrldGDBooJpqzUL7fH7loKNLgedk1xSFscXO6BjtBbZgr4LLUFQ9jrJvQ7IYBtw5u0rNRkmRUrtFPD14zABBYj26upeoqUJaRHqKEJHLowkR29TY4rr1XowenSmd4ocx8PsC1qlFGi/bZkSncCzuOKrEoBTRIQ3qYZSjfJ9xR+yzLHlQypcgz2Il7vbp+bDU6kgHYGwiruhFyv2knmmiLmxDepo+wMtrumTYeWnKL/2oTG09y3c5yzosBE8RxNktjJkKS1nomGaELImJz9S15H7pn2eofOh24ZpdVVW7cPlll+65ZKaU7bstzUKXYZQ3i4SQG0mCx8OGpau4twbhXi5fUEUoTBnMpbOlg5FiDhBYn73T75eo/ieA2gGJK9LdAmNilmqFP35ZAbdwn8OLErG8ogsPnFwsCK3Dy/96D4kpdjk34OgZOdi0xQujcKr8wkR0tAYx/qBsYceTVCVVlbq6ECkrh3nKD+PJubmPYshCTBZBCJMrn5DcIjKo1/Af75DguNSPSQhKaGU3dHnlKQmJ78p1UDgH32MoNnW0eJueuMO5Re6HkJJUKh0g6scR4BxKDm3tWFOvOAajgbu6PGir6UR2P1FDbGa01XbDnmhFSwO3BrEjJTUOG5fvgt8VhF061mV/iYU0a+hqbUF8epYqby9oWN0RwlPbAooT/etgxx512Bd4hXl8+urfMWTswRg54TB8/sbzOPWy69FSX42ktEzMnvUysnLzMOzgQ1G+bjlGTpyqCHLep+/hxAv1SA+dfRB/Cnaf/AQcaLooRJOHm1rgX7oc/sWL0fPCiwhv+BLBLd8guGGOtJAuj+4/oURZPtwtkwRFIJ6Mct2vkAvdGlBR6ZLG8gpbFgLx+XTi3AOZIrKFW5KThpf0bvwTA8aNOUS0OuQdIpnjVkIH6js8cvatNfojgrgb/N6NQZHBNaGU4itHYSiKOAKis3GkMAYJ8flClO3SqCQoHRHzRIUgQRHqt4mus7UNVZtb0L6rG0HhKNWi/2xf2YC2+h7s2tQCb4eIL7m3eVENjCHh1CyVfKJvK8TN+xP8r18bvSJo+INw8GcqhceKphAU/F6y2iMdSt5iT4im6QWKwgjmf/ouZpx2PsrWrERTXRWKRdd2tjYJkTuUitOvdLCoPt2oKFsPmyMey775Ugh9EXx9PeoxTtV5/oVImaUvLPH5l5/DKeZ/hrDRjZs3IS+/ANu3b5MGteEPd92FFes+EvZuV0FyFHscRe/L8Fg4Knd8Nmk8dStBurBo12tvIOWB+1VVQtt3INIwTx5ZYZ12WZ9mAH7zSQUuHZuJg/rroRvhcK0Qz3xpdH6Hlh4X6KdyyG8wxp1Hh4jiwxDatAVh0fVsot/xO97mZsRl//hMm76gcbEMzSsE6VNH3Sznk2gJpZ7x9v5od2ngrCcSE4nIFOVaFIMkSi7pRBWCImngwFIxPmqF6CxI2mvYZON8LtAr71HkkoOKmOO2beoeRZ4QgX7kc/mA/BQnldOjLuHUd71ca2bNxBer3bj3ibfUtQ4iaj0RfFEfxLzWiKgHBvg8YXx0WDz+tNmPkwvMGJtixiYxFEYmUz/VlN7n7enG1tXLJWvpWJyvIP/yxBpsra9DyfDRQlAbMGLCFGzbsBolXPRXRPLaJbquPfGI44SoQiGt8yJp1ChSUma9gVnvvK32Qq4V2Z8lDTIz6h6IwfI1HyAjLQPtHe3Iz8tVlh1nqEi1BSERxHEYxmxBbX0NJh90trxBbMt/qT+1EjmF1uGEMU0PrOM1/+rPNFz38U6cPTwdhw/SF54Nh2vg934vL0fdCIqwiATyEe5AwV+cKJLT4Xv3Q5hFyfRNm4yd0qBsWA5HcJA2tsMVQ3YYXUFOxpVRurxbYDVxmUjOJrIKO+dKKcJxNDH3pXEtlkQ5D8g568eFQQaitUdfYVmJWzas4I/+I0ampgoHjTOH1ArO/BYHiznExTFMrpCjL9omQIRLebpeexUJZ5wBoyjFUdL9WdC96yNRmufgm/nCme2H45JLdPfM7KYg8sUQGZ6ka7Bl3REMTDTi0S0+nDXACrcojONTjOgW3W1FSxhH5etz/34MzjzzTHzwwQfRq33DHpwqWTgVs3zimadxgrBn7uZO/9IxRx/NJLthw5YvFWJCyhEXFhHAzXtEsRexwkajQsmxKx4PHnMK/N9+D02sRQiBaq3NMNrjoDk7gdQkBNdugHnYIBiystXG4GtFjxhXqHOogFTaYqayWiPWn3A1xfZJSBxk1QmLR1qDBoNwKsdRqvw9H34KX0EuUsaNjfbwiFLo+yqUvNZBE0VVrB7NJW0s6Ywpkk6vh3RBPYlwxlC4R06Eg2hBpMSNQlO3zqWUPsQn5CJyxkkZDosmaXq/tWTJErWxNkOruR8grT+un84Nz52vvajXJehDwpnn4vN53yNHjJyRI0eqMnCTIb5Ha5wKeFNjE2pqq4U4h2DixAmKqP3BCOzBy9HYFkFuf931Qzh7uVvqKZ1DlP9hKSbs6A7j2BwLsqRswlRglfzFXkFxvAlV7ggOz2SZid99AydjcKlOLt35Y/Cjijobg+smWcRa6Atc/b8XWBD2Vv1sN+i3pfB9IjUFfIK0gIhCq1iS4cZGmEtKYRPkxGBRVSfqWr04e0IO2kQhzY63CocTAcMpUpLpD74jwEhSPtCdoj8ffMFWaZgWIRyuGZooYi0dNkuSfIfESo4Yg96v13dqEOasrDbeIhq5y7tBiCs13iCW1b5KujfoaTr+9U8kn3cxjOSk+oN9Ar8R6xixc8aycaW8GJBgGYJM9xDh7KVuWETsEfqJwvjw2P1Pov0pIEFxn8I33/zx9bf+x60/XVjoYo4I3T8S2WKSTsTKj6X6dUD3+/TlZP8WCMfTyO2ilz8F38+fh0Glg5AfjaT9OcCQIC5Ax6iDoqIitRMWd4igO0iBQrOOS90Y2j8nIjDihOKaQMcm3R40LAj0Z1KFOPzww9VYMLkufVrcnIEbNZDgTjnlFBKVdC31YZ0LIOiG5m1BxNcmloZoCGYRL/Y0GG3pYgal7C4SNSgiTXcK/M8Cu8Ge7S9VUEQRvfwxUHXVT/8P/g/+D3QgE2j2hTFzTfNuT4diDNKviuNEdXLTlxntOsIwqcEoxY8SUzEFvf8NiLNgpyug0nEuA0GxMknHpVV5j0GnHApUQZ+iDanwLs52ptTnN+Vt3uekJqpo78Y2e2dmdz7yGs47bTq2NLRiRH+xekVfeGd5GS4/fAxK87PVx0LOCoRXPiL5iJEkunnYUQz7+JthSsyNinim6quCAB1S+WQl0g3wS55qbRFWigdCjHGwnPKHnNcenXPAwirfkUKJnsc6UZCX17sQFvWgSKyseY0eQJD49Iw8UWlEjZA6exvrYM/RHfpqIRT5z/Fx0I6Qn1fKwdBrAjXxms/no/OLpQqJoXAA8UcdjPiMTHSv34TgjkZo0lCDHr0TEdGHmV1bfTWamtvQTwzHRSK5DptxJNavXoWExHhMPmSKjniBvpvTx+CD99eIxOpRY/P6MupcDsIuBrRX+Se5uSgHDAjUsYlX+l05tMaNWDUxQvlcqZnyHYuJexTp2kQkEsKMGUMkrVyr9jCgx9eNRHuS8lI4vU75hhkp9hQhmpB6xvqkiiDiNtIkuiS7SFJXBwLyz2F1IMWSLO1C7UBaVsqgiEWANYu0NCHiEVsgPRNISNIFrP74PwIhMdYXLVooknYw8k2NQtch3ZNjTQNSBqtvfzdvrppgRM8MTQJNVHEa8LQnuahRzG6jDUm6opeGC0ITP/SMqJEr0jbTyPduuOlGFQvKei/YuAMNbd3SycQWJeVIx+KKW8QNbTzKfO5dzhsMKNFV/TByUpNx2uTeRShVZtRIfgm2+K39aIRsc/WEFVbf5lHqLkeuTcwG4qJK0S6v+hdphD9qSy3SV2/Y0IwMoacrilOxvceHz+rdOLEwUe3vyn7TIsapSd67tCQVtT1BoReT5AnEC3fzykmuxYQOOYpVofZq5+DP6g4fTumXhDoPN+A1Yl5rD47KTUJ3MIxEodV1Th9Gptn1GkkZ/YJTzmv+vskNv5Tt5YNyaapQFwHmriuXBtMwakAuutx+UdEsauWh1EQHBmRzwUSVjQLVKTyN8M8VJiXpeCfiF+P/iCdhjsuS6960nT6G5pvR5Q/jm+pO6RARlCbbsUkqni73XUENeU3r0NrWLp0njGxR++qampEpR+6IvH3rVuGZBtww80rpOkZBjFXFFby5w4lsQX5APvVuTScGSuP9+XDGOpjQU7kTu754DwPPvxIdZZuQVDhAObbs6VmwxCfIN0NqEhKBFmXlO9/BnJsMo8cvzLgLgcYOaH4/Ai31yJt5EXx19UidNpk0Aqsxggfvvx9/uv/Piof+6b57cefdf8CsN99QsRinn36G6iRMa9kHo/rs0w1obHLhhOOHICHBhnfeWYWrZh6GLZt3oWwrfdJBYTR0lERw1tnjlaOGuTGoxOXyYcniXXIVxFFHj5DvR7B6TQ18ajUPdjwDphw6QDFcfp9/y1u2oSC5AC2uFmF0NjR3NaMkcwCae1qFgenzoekQykzMVATb0dOBzIR01HXXy9tiw8alqGN6XJpgVpAoVYq0tojB7JZzwSE7TVi+ZJCOm5Yh9muCcjzEzAQeyWRjjJNMhLMRqfITYiPMsSVJYu8xPZ1WsSBymiJ8P+DvEoZpw+q168UcycGgQQOB5hWKSRhyJ0FrWKzKFZHykK0SB2W1brR54jD1sKkqD36b8ReEl195BUcenKLCCkjHQSPnJIUQkPz+/lkdrrv+WjW0TliypQoNHT1KGyAjI685cdIIrN1RC5c0QoqYMHYRPJurG1XnVUFMkk9uehJOOHiY5A6hYTFMhOjC1CDKF0AbOEXqrNMiy7YviESkgzOwS/ILLloGbfI4acu+IZdkPvoZ85i/sRmVdUGkWIMYPTgJ/YS2Ozu92NngwYfftmDqqEQcP72QclsB8UsHW4v00atXNeKdyfko7/IrDapOmNcrlZ366LjU+dmxOXh2a7v0TZPcA3Z0BzA81QF3IIh2v9Cg3Mt1WFDZE0Bpkl10iDCavCFkCJ+wCcLaRNgnSZpadU+YHJm7fL8gzooa4RUmQVxmvFXd3yZl4FjWKwfnwnTfvX+8T2qHF16fLUg0oN3rQ3NHp1pPmnXfWNWEjZX1KKtpwdIdVWhsdeLTJRtQ5wxh0PRrYRZpjJbVMFBDqf0GgS3vwjTgGKE4fcEin3zYLjVyd3XCvasM6WJSmqSTFJncMLXVqGsG5eTn5mKI2KSM7Thq+jRpnTCmTT4Eh0yciCmTJghhmWAX5tLY7cXK+h58VdGJdV1ehLyCPEF6icWNlKRkNFXshEsaPmJLgNvuQDgpFSGrBU6/dEaO1ZBQpWIc1COwezsra+BZuRbetVUI1Lch3OmElmhG+rSJaHn7awRqmpB2nGhKqkMaMXXKIajaVa2i0QaWlghTdyA7J0stJ+juccMuhM0Qh33wKVRWtcMlgqCkNE2IQ9Tkne3yXoEw6m44nQEhWt0raxCGOHRoLtat24WG+g7R1uKk4zrk/TYcfHB/xYw2bW7AQeOL0NTULu9ZlQpeWEDPbUzeGtDmbkOCPQH+YAC+kFeYp0muk9Dj7VYMhEwxoPnU1vc9Pq4Qoq8mZzZakCQ45MRHf8CPRLXdKXOVzi/MyJCcqiQyx7SMaemAaFXGqGOMGgg7N38MYaHDLHZk+AqZBH0V/DENj7zPX2xBCf6YjnnxnAyMP0u4G83tXowYOVJFEJLIHfFJMARd0MwilZOKRMNugGY0q80r6ztC2FLNddI9SBHNhnE8BOLoq6+/QiQQQkWDH6MGJigFxJhkwctfNguzCagOPG78uN1MjdqUSwQYNbLjDhqqztdL3+hxe+ENaHCKdsmNrwfnZ6G1y8WBHsEfx/RsGJTPBSikbYVJeU0eWCJWuIVJ25IS0dbK9pO6yXf4zb0hEAnC1diJcLyIMdEI4jI5zteHuKKvrFrTgLWb2jBtQi6e/6QV68oMGC18/Janm5CVoeFfn4hWpBlx87n98Nw75RhUlKTWgxJUKFpwS1/9tsWNzxpcWNruw/wWDyYLE7p4QAomZ8ThgsJkJIk59kaVEx4hNpaAzIyBid2ijbJP0RVEJsMQGpcIWXIujgRQc3XR4S0f80sq7pdjk5c9gvMUYe5eeU4zzy2aFPe8phboFCZnlv5wap6a8i4pJNPfPzkLD91yPmYv34hGqrfCXIb0z1Mx5eW1LRg7qD9qG1uVpKl3efGnc3pXkQu1bkJo7QNSapEMov1QIUbucbCNuFieEot9kPozgdpErIMwHzYk0eEW4uAO5ex4DiHkn/eN3jIFpT5d/iBq7voLgl4X8i89D62ffg2T3yb14Zfln92Ioj/fiIAwIX6TDUGi1oSZMr6L0tVMX55oJ2R8cUKYDod0LmnEvWHOnK1oFo1qxpEl0gmt+FQ0rAsvnISyLbuws0LqpIkkM5BoDTjppNH4fl45GITJ7YApxfJy7SguyRGtQF8kkYyEpt+qVdWCfhPGjS1QhLc3Pmi+dXq7RGsWbUKEiNPbAbtROra8n5WQjYbuBvmuGRnx6XD6OoVx2UQwxMGqpP3Pwe0PQbVZtEz6+S/PL+JrQYfLqByudPqS+WUlSn6uekQSB8DQWa4zKcHfrkYfijIsIixDKKszYtzB+vIEDIFnpDHNNZ+0fcu2r9E/hcFvGmrEDPl2tZMdQ7khLr3sUiV4CCvKqxUjomk4tqRQLbfV2N5FpUmZVMQtR1+CojUcc9AgfLmyXHANZKck47iDe2PpNLXmkwmujg7ECZMnQ4s+hFuY3foVbjgbE3HoSd1ISRThGiVX9oVm0fJzsukg78Uh72+v6IBXtB97UjweeL8FGcYeFI7Iw5ZmMWtFSDtEyxmQ6EFlvQXdPX788cxUzJ/fhWMOS0BR/zQYKFWl7wbYPtF89wXyONqW+we2b1+Gy6jgXwoURGRuUR9VFBO/CP6dd38a/MIMnt6+HTXSgOorMSzJZ/Pj43CraGFWDs39LOKPIZGhUBo6mkWDEg3GLNItwtEJ0XgMon4apJMa/XItHMcs31JMS74jX1NH5qPMLGlg4ZfKFGAhiVEGVOnhXXo6HQz49tst6GgX0zNJ92G53GJepdIHJRqoKaQ0HBp+LpcmGgCP/CYDXWlC0Rwyw+ejJqP7s8hoEhzCTIQp+nxiuo/MiZatF9rcrUhxiAYnedM3RWBAChlTrHz005CZWY1cQpT+HMYGmNR5QDpmHLcZUlJU6iKMmRovQqJ1cEtEk03yYzaamk/Bse0k4k9u9rgDSJRzjycAi03Synv0dXGV83hh1F1iInDNOofNDL8wDS75ymBel1f0e/lUvLwbI3QVQR3qgSjVan4GI8iHDR8KrX2zem5IH6GOHDlihDtlME1LSmdqZbEVGvjj2DxXbaIpmpomuJEGZNROc1MjNqzfqLRFmogXXHSh0vgIq7fXCqPq1gWV1DVeynzU+KGYv2GHmITdonkGceiIUulcYSwr26W0JDLDnNQUHDOeuxCy43F+MDEt5XR1iZnNraf7thcx3C6oFc3TKgjQ5NvkhIKDkCGIuvZmFKTn9zK3veCtdW5kG5vx2msh9J8gWqIpjI7t3LvdhG7BP327Jx5sF1rx4Ixx3M2QflndH0qYO3cujjjiCBXczfKToS9atEjtI8s9zqgZc+I89+ngcPOWLVswfPhwFYDDZ3xn8+bNah4T9+3gxm3XX3+9yoczEbhAJre2oqZM6MvQ9gbi/+abb1Yjj7ud6Y+/sVQ4lxCmIDkjRWxtmxFtauc3DUlpcehs8iIjP0EQLCpul08FS1CtyEyJw/kn9m67w+wYpcRl+w877LA9lt3iNNTPP/9crbaQ/SMhc6pE0g63rlsr3USFtKjvEmKdkH+jd9QoxaOcaK+ufww0tHqkg4iYa/EGUZRkkzv6x/Z+l/d/eLcvRAv5A5D70viQzu164UW1Dp0xvxCOo/QpAS4Xo/pjGoYO6lz+kET51ZgAYl37loPp1Hn0OT9FRkXgM+LebifzYdl61Tnm4Q164Al4ERDmoncgwaswogRrArr9DOiJyLVFvWWmj4fflbytRhtswhCMtCtVvlEIuKlGSGJhPqJJqFEce6KaA+UQxsk6eumfFBy7OGIkjJw+UC4M6XaHFIocYnYwBjUs2mF8nAWd9EmI1kg/j5trSEsihrckxUcHV+RzXTTLpZQM2Ga0n8liE4KWtILvxEQxaV09iimxI5Bhsa7EI2mPK33Qfxa7pgnHe6RXntP0ohbFTrVLOmpmVpbKJ2b6rdlRh6bOHsUAE6W8Hl8QSVzCWOrFsrWJxh1v5yRBEQjCIJmWkJWShGPGCaOKoo/MX+sRM+f2dbBdNAS2yXooKdtQPZeysL3iLQ51P2LwIwg7TLUhzL2jB4feKCbsIUpcqvSE2d/WoEO0vQvPHoZLb9yE237TD7tqPXjv61bc/btSLF7UgtWbXbjnphLc9EgF3rpvGL5f04bxg+KQmkrTWqeXBQsWKKZEJk7c0TTn7AdGADJUgJosaYehBOzbMe2UTIXBWXxOIEMi0+MaUA899JBabIErrzDUgMKBUYUTJ07EO++8sxu/e8O+GdVri6RgdDSGUSiMikTWIwRg5VxmIeDuoF8kozROkx9uB4mcrkpN1NoEYVS9c6IYH8ElWrhyBiPLqJpHP6Gk2w033KA4LTdjZoPQNt4XPLxlM5oCffe9ZENKN5Wf9AnV2Hl2ByZlZGJpWyts0ul+O3hfaxHqXX1VsxtFiVbscPpFHTei2RNEYZIFVc4AThuYgofXtOCu8Vn4trYH4zLj8MzGVtw6OgurxE4fIOk4Spgmv9nVPZieH483t3dg5vBMfFXdjSOEgSdY9XoENm2C5vVIOY0Ilm9TfhstIQ6mgkJBtnSGQUMU8/o/+PlAOqLk5pE/MhV2pr7Ae6Qp0gkZFp3x7AjsRNSkyHh4jNEknfhMS8c986Z/jnRKIA2XlnKmCpk/sK6iHi3CfFQ8N2lR7vHzHMmi2ecTjYqOcb90MO5uSq1QE0rNFkZ15Fhdo+IQgkWyD5r0wB6GElsMFmEynLFrVHPsfFI2o0/yjhOG6vLIrxNJ2fnCnMXc576JRtH4Db3OdFI469Pe4ccbb5ZjgNDx9NFJIoDElG3sRJ5o7yFzkjB/L2yRIPymOCxf1o7Tj8lBVjrn8cn3xFwmMGaKSkRsACSGZ2qVsf5KJkYgzniPQBzGjsQ1Bz/4buw+hQZjsWJALSumVe0P9smoHnuFEwqMyJTO3CXqO23rJItVVM0u5KalwC2FVU5eLQSzNFSDaAZWuc7NSMZ5J+y55xxVRAZ5kbu++uqripjY+FS3n3rqqR8Q177g1nXrhBXpSCCwmDNLBmKEIIDwWX0d5jQ1wSKIo4llleNfRlKzk+qwRlEERS/wzPpWHJQTh/nCiIak2FEmDOuG0Rn4clc3zi5NwX2rmvDnSbl4o7wDJw1IxnOb2nDXQdnY6uTEPgPe2+nEvRNyMK+uByPSHKgXkyYojZQrpklhAiWC/j3Phx+pkGnGinApJBWFyuqy0aQotiOPhDFFr8P/wX8O9Fb/74FYeTj4oItOuSJBcDiaz+Q0In/YB90bX0bYXYXEQ+5To9LKKS/MUP4LcDSTJ/uvXbvThY3bO1FR0S0mpA0NrV6kCEPqXwBs39GO3101QjRRs9rcikybWlNMYejLXGKwv3uEH95Xf/XuJ/0mVsyI9H81MSpa950VO3+SD5AJMtyeTHI3o/rri9+qUZL8NBuqtrgU4goHJ4oE0ODvDsAhnbtxh75MQUaGFV4L/QncJSMR55+85wbi+4J9VZaw7/saNnV24YWqCtXHVW1VEpFB0tBBuXhmzFjVXMTIt8KwskS7Gv0TDGCdaEesV7UrqEYccuJNGJUeJwjUsKTBgxxhONVdAWXyOETiucR84RCqR44ciQiE9UnLuXEmNXRqlwKIEMMRBXHIFnMnVg9i1CAN4/7gXTGH4mDOzsFW0aK8Xp8QhV2ftyBlpuTiyBUlFqN1qQ7T/qdkJ+FQosRGxrje2//BT4MiZoLg37VtG8KCx5Td7gc+/SEN/hjE6LMvne6Plg8IRMhT/BqlE5Nl0bhn+CEt61jpQvLEpFmgmT1SDy4tS/8kv8sM9O/HNJ4Y7F2e2DM6o+njiyWN1aUvKvZVr73PY9D3PqHvNY8bd8zDovWv4uRpt+P7z77F8FEHI1Pov6GuFou//wa/u+dhMfEbEceRZ3enaHlOZGcOlIxEzZRsQiG/PG9FUlKmMDcx6YW52S3xvYzq4edm6yquXBFpydKhHMJ1Vy/tkMoGMWxYCqwptMv98PhFBVXSwIisjARcclrvhHJ2LhaYv5gKzXMiNnaMVZzHGCfvC+S6BI7I/XHzRoxJScWJeflIiKrgvRDNhzVkuXvxt2/gd5lIDhFhd5zhSxPSQJmlbssDJmFS+aOknlzrB36FT3pBL+cP7/Je9LX/g/9hIN4927cr88xI4idjoBOe2m1hvnRakzJDaA5SCNA/RWcwF8mi4CBN0iShSUjTjzNF6VjmdBJO6aAWQGcwQykYD8Y09NVYbTbV6h6/G3HcZn6fwHlWGpYurIfILIwcmYWaGjc6RANvbjBi8qFJWLPSi9NOS4fZakJnq1PeCUlf5Q5I+mqwBGpB7Kv0s9GBzTKzr7EsLBPPKdgo+GLpYtoLn7FOXOmEZjH9S8QBgfmzjzIt8yLQXKM5qLSaaAfjM6btmzddPCnSTxvay/H14udw9lH34ONZb+CIY0/G3O++RIfkUVA8EGede7kyk7k5EYGBzlaLQ8oVknykP1Lj5ICLyarSsb1Yv92M6oFnP0dyoh35GZTcTBxCW7cPWUmJCMnLRuH6HpqEZiNsdit6xPSrbmpFrqiUV17QG6pA+5UVYsHJtMiI+GNleM2KsYL8sbKx+3TKEWEcJSDyCSQe7p1LYJ57bzP/Y7B8+XJMmjQpeqUDpQsZ7KMfr8PVx41Ekt2Mxz7dgGuOGYEEG52uP2SaMaj/20NIOewoxI0Yq7YJbfv8fVjTM+BtFpv+lLNgsMUjUL8LnUvmI+ucS1ngfecn2OYSeDu27kCLQTSo/CwkWZMUUaZnpSLTka1G3v67QGe7XGZmdnUV/rVlAzrpP5Tb9OUzAlvJLflHpzpXDZ6Yk4urR4zGgKTk6Nv/Q6A+JiURBuXbsVMsKwPiSkViK/jpkpAG2ZH7ClB2EdJe77a7+wLmDdS1V2Bb4yrBgRWTBp0Am9kuT/Tv6l/W08XKoXe/6L0oI5Cb+6Qd1WFjafYDvzRN33t6mXQ4kLwIsWR983njX3/DjONOQV5+P7mK5aOhra1F+r8wKnm1onILxo+fKhZGLVJT0lHfUC0WRDziExKxbdsW5OUVIikxtZdR3ff0hzAJE8pNTUJqYpzy/XSL9pSaEIdut1dUNYtaRofD8VzWcGtFnbIhC/IyMPO8I1UR/h3g9GmOElJ6+XwBjBgxTI0sUDKQaMj4yNkJZGQMsmxra1UOPTK96upqlJSUKIlB6cd3uJ0ZJV8MvMEIvt3WgJOH5+HbLY1YssuF+04chE5vCFXtbowtSImm3BPavvwAjpLBiB8yMnrnlwNnEZuKTBiTvqdfLwY0BW2JVjFN7SqeKgbNvmZk2w98cZFfB0RDEEl+wZzP0eEVASNcKTb6eqDA1BwBu2r4KFwybKS6/nHS/38UohVbVzUP3YxRE+FTnDUcmUn50YeEH9a8uYX7Oormksm1Qvalt+8JffHHnqvOf+yFXw2iX1ZV0VkvC85P60/knpz88bfX4IKrrsOQoaOxYtlCjBg5WphOMr787H00iiC/4trbMH/ubGE+Seg3oBgbNqxUA3e5OVlwubqkv6ags70VWdn5CAS8osDsEk3zqCijipbhvwP0wviFuOlY5Eo8HCkhUxThKE/0+Uqdbg+S4h1qtM8lqjB9SAyv0GHfFfIGw5iztQGnjirArZ9uEU3Ahrum9xNGZ0CN04Mx+TFGtef74Z4utL73GnKuuFFd82lPd7daa4NqMBklGSp9SwQuHkO/EwMSOTxLHxOBo6D9hvVDsiVZ6kKJuW+kK63UYUS8OQ6eoAcOM1fwYeX3nf7XBtaPgyfHfy7CS2kW0n3EFo6Spw4siy7jeCG/3mc842Ndy+oFarTH9y/GHQfF9oVSKfXT/2LgsHxstJAjibQA2EaxEe3YaBjNsxrXeqmoGeNLpmNd5Xy09NThmNEXSk33zYKaRZM2WkyIe/opID0VcZdehnBDI7yvvApNaJvWjXXyIbCdcKJ62/vpJwgsXirfkItQAAk33QRT8f72pIjhd088cyFGjvDzvmpC+jloMsm5KuPupPpJU5sblTVt2LqtBZX1Xehoc6kodq+8QOpwyHupIlyHl2Rh2tRSDOyfJvmG4exoU3hJSc3klyQlf3wjon9nN/Q9Z5ofXu/WqHhYXd0Kh3C0YWlm0abCwiDMyOyzCE5fYOPR8fufAQ2NYsRzu+14YQIesV/dQgRJovHZ5drpDyozJE1MUJP0iB5hQCHR8vKEIcS4LktNtyXtXaEEqWgQvrARc8tqceKoItzx8VaEhQneOaNIORsZpjAqz4H2Hh9S4hg7RH9YtO6SJXddaXjxaWSLjW1OS8f777+Pk08+WcWdkBERF/R9cPtHjlQwBINmKs2IWB47mneoOXUBox9Zjj3nRDJBkFHvhhACriAMFqmr0QaLdd8xJv9JeHNrGf61dUMUi3sDzTsDrhDt6NxBQ2CN+j5iUN7ZgSfXrsYWIVJq5btB2sko5hj7BLd+//70c5V2vq8v/LcB+8a+TCBq8fTd0H3hdHaiX/9CVOyoQOnAUqzfsA4d7Z2YMHU0lm37CieMuyz61p6gGJXkn5mVhsDSxfC++yESb78Nxvw8kozCT9fNt8KQmgzuEsUdopKf0Lct3ReozizgEVM1LMw0ceJEGBQt98LzH6zD4nU1ymRn7+c0Ii7v7NNMSE8JoMNtk35Dl43uY1YSR/jYmH7pGFCUig+/LYcmzJVMiP1NhVmwoMxM8nz7oVP096IQbvkEkc4lkorMOlbC/QNT6Gxd/qUfDVN6TKMS4PK369aux/iD+yHsb0NwswfaQeOlxm5cfPEl8rtYrdTFYC0ueMRGYuekhCHQZKEjj43GADE2LGNQdJBPiDkX3LYNltGjEPhyttob1jx9Ku0CdL//MZLPP1uYgXRQsV0Xfvwe0rg66UGT5NqkhjbbG7jUXRC5RSVKWv8cWLG9CmubvJhSnI5huakqII9FEjmo+1jk34aKBuxweoWBWDBteBEfC5p+CKGuTrS8+zrSTzwNVrGf9ZnqfTrkfoD7rHWE20U+htFS2wxrjh3DkobI93s7emtbGxKSBZ9GDQ4TY0z2V4r/HHxauQNPrFuj8BIDnnKOI0dW3z3uJCkVJeKP1VmRlDCrdsycO0fFrfVlSTz3C1NefOYFfe7+z4ISaLubbs9S6KWXo941oqAzK/6LaVAEnvN+jJn1PVfvS9Z8R7+nXhHo/R632CXD5v7MwTWr4Xn1ddjvvANOazwcsz/jYk7QHDakPPSwErpdt90uapUPkSmHwnPc8cgUwWiz6YyIpXV//jlClbvQs70coW4XUsaPUavcpd92q2JM/PLzH67HorXV6twgHGZEaQfW76SLhVhRpUXQZ0VGEhdoi6BNGBdHKPuLYpCQnYBN5c0qsNXr0xUGW4IVcSqy3QCXKA2zHt6LUbV+BpNrEe7+RwAeFe0jX94DtzrwDr/ONhlWouGy4+0wpB0FU9qR+u7uTETEc5H16pp2pKZlwJxbAK2lDbDb8PHHHytN4W9/+5vyI9Hvc8011yhtgbuQc38/xk1x9OOqq67C4MGDla/pD3/4g4pyVRNBhTkYLBb4//GCSIdURETymMVEav7r44g/ZAKcr74BW7/+KsbIK5IgXb7v6epWE387W5vlKNqFSAavmHyOqN9JRyvBgLb6OsRxFMbjElOMQ7rqgYL8tBQcJOpoTnICGjtc2NTsRFZ8HBqEMVSKGtstNnJpbjqGF4rEyEzSCa5PBjHCIxhFgiaOnwBzYjICddUwJ3PwQUfxjwHxm2hJgClgQqI9GfmJeSIDvKIRmuBRAaIGYaCiyUqd7RaHYvi8R9OSAxA0M/7jINW4fN7XwljIyOUiWmeeHi9t9dRhenR9X9zsG/jcIEw/DpcOG4FXy7aozhgDvs/rJmmrqXk/f2G3fxfIXFhX4rcv02HkvF9+3QE/WqRt6oQOm90+NLk8aOhxS2c0q5HwvvRAHPE89tNv9XmmcBG7F/31IZeEeAfiowHAJul/9uOPgyYCwS09OkEUhYRTToL9mGM5x0X1H/vxx8N+yslwjB2DpEQR9sIgYuVhlsb0dFiHDoFn82aERVBkXHs97KIcGJK5EqT+0TVlTahp6lLlSHZEUNWmTw8TToiwV5QFuX/mjBK4hKnYrF7RhEPwBkTDjzOjrcOHATmJ4HCXVYQ6p4Jy15eS/GTUtOuujzOO3DPwWnNvgzFUg+9XiZVG4cCb/BP9xcrOsCC2BBlmVqoRYwfKfXupKDXFvWKR9ne1MJeiQildxIZQfRus2dmqIfmjOUOGdNddv1f2Oe10qr3UtOjQfvLJJ5UGddxxxymGRoc384wNc5KlGIXZWY49GubJE2E9Td/I05KVBfuEg2EfMhjm4iJV6Ja6GqQLE2zaVYnKzRvQ3dGBoHTW1oZ6BLxu1JRvwfKvP8euzZtQtnwpNiycp3bTrSnfqn5cC6gvKEQw8FIzIi8jBZMHCEGISdU/Jxvj+udgSE6qWpmBy5HrS3oqVO4Gnch0WLVlF1ZuqlBRx7YC7r9E2DN9t8evTwHpAwxKZT5k8mnCOOknSEhKhNnKbV70FQW4RhWHyPsOBfM8prX+p2FtGxdNExxQS4h2XgJ9gjePPVgxrJ8L9MVdOHQ4lZdekKox95WN+rD4fxrYkfnrEWbTxKX7hZZIm8QxBYJKo/6yaCwpGSnLLkcpKH2lat5mHzqIgSFYK+bEO0DHW0DbG0DPS1i46Bu4W16GofXvQMuzIvCfEtXpcdGE1skb8iXJhi4DzuKIlY0/9jP6Nmnub964RpiE7n5gXyMoBivA67feekvtfz9//nx1TX8oQw6WCf2bc3ORe/fd6P/Ci7AM6A9zYYHkIh+Vb/QFk0lDm9Om6qoGSdxBpCbYhQOZ8fWSSmxv7EJ1s1VoMAyTP4jbrpyCzuYuTBiZh35iAl5xxmicMnUgRpekI85mxbETpT8IXf98UBO2MKQYeOJuOx65yYbLTuBkfylyFOe7TT8dYqe96ivNLZdIPiKQTuN4R7wwIfvu54S+53vD3s+0tnYYRJtB1MG8B/Dzws65iLNJvsURPDXKKBw9zuaAX8rAFQJopjJfOzd4kMow5iUhMUE12B67sPxK8M3SciTF2yTvJHidmzCswIWdrimorK5HUU46BhZlq7CNBSu2Y/yYIsRLo7HGavE1KWddSzdy0xIQkPoQ+aGgvjBbZmoidlS3Ijs9AXEM+XD7kZ4aJ0yOhCmMjNvZ/KqgEKyfCnCXm85WFzw9ARVrVB/24I6q5Wr0l8v/GwMkHwMCwvi/O/Vs2AX3fd8/UHhm/Vp8VLl995v0UzHIMcmeiI+PGSBajGg1BptolJnSefqOvLJj9jLMXwPY2dUiecJ8aLVzN0Wv0BOFlCaSnAu2cT3pRMF9l9BVvAhcrzA1uh+SRGgQh9Kku7UwUaulgy+RjDWETGHUtiRgrZhRpblOZGd145PvBuLKk1fBLG2uJU6HwaFPN+PK81yB/u2331a0TMHOmCWutE/hxB9dLFxbmu6WGTNmqFFvTga+/PLLVegOGVVs1JtWDN0xzOfYY0UD+xF4/gMx/dZVq/Nw2IQSKaenx4qs5AwU5CeitqELG5u7EfFbkJ3hRZs8oznIdqPPXWoiaBDakHOFC2X2SZvKgdez9vZRRU2/e8T0c1N+83U5qL4tdMblYWha8hsUBhmJBtx9tU2UkgjM6ceIlnjknowqxlSWr1mM6rpK5S9SUbO7aZNJ9Qs2drKYP8dMP0Ge9xITmUsM2Jh0MHOG9UEHHaT2eusQ7YjaAxFLoFOe5zRt+G2Wge+pc5VC/rL8/K78V8VlEdSRvg+9VAp4SxWPd+QnGpS6Uvd4wvrxqF8qHZcEql9JXrEzgv4SnetB52dwCAHw5TiTRWkdPexDcmTM0KbabEwcNQxbK5pVHNHw0lx5qKGL+5+1dCEvS9Tihg4UF2YoTSsrLR6VDU5hcqmoqG7BwAHZqKlrR0qKrspbhCE0tXWhMEff3uLXAAZAvnjH11jxxValYnM10b613QMUjkSbCAgDkUQ112ag/6R8/H3S4eqdGDoPBJx+H078/CM1xakv0Mt1Ss48HJ/7rZzv+Uw1EGP3jCnol/0PxDkm6232cz68F8TInH95zhUh7ELfPmFCViNXiZCOKP+Cwqisgn8OBPQEgsrc84gAjLPYRFkIKf8mV1aIaWII1oukXIIvlv5/7L0HgGRFtT7+dfd0mJ6enGc258jCAruEJWcBQVBMTxHjM+f4fOoz61PAgBhQQR8oSE6S0+7CshE259nJeaZ7uns6d/+/r27fmZ7dRRZQfO/39+z23FS3btWpU1+dU+HUTCyc24Ot+ysoM25cumw3wjEHDvSWY2dLKd53/gtw+k9jA21NS9Fgixp/AZIaWAGo6oW0Z2nVq1atMt4JVGfG0s6julc0kVOgtGLFChP2ldIv/7wBqzd3YP60agJhHyKUDWn2iDNvrgSm1yQxFK9Ec00plYQkFs+owZMb2lHKIHWNlZRfP6Y1V9IScJsJ5cFIDDv3DaK5tgQ33rUZd/1i4hbDY0B1PZWeBOugipd/5k524cNvK8JfHsvg6XVatscCZh2TVrtwlgvvuYA8rjrf9FFNAKqW1r1Yv2UNz/LQyIOlMlpVWH9VoOUlAfQNDxMR2RK4fWw5GnHKstNNGLU8IrUMcqvxhz/8AR/+8IcN8KgwtB+MCkfAJECSGakwMiFVcFoPaAOVKLfpT7SlOuFY8hbk1vwZjqPfADz7P8j5G4DZS+Copj28/W5gzrlsHv3I9bwIlNTAEZYXStrh3gBytXPMM8fgHnJ6oWIFEhEhqckbYkNA9QzkBvcyjyysVASO6acZFigZ67e0w13sgbZJq/Z1Yk7zCHYNnkAtCAiNxHDM/PxcGf6PJdMENc05k9MvgoFuy/anMMh3lXGnwnuqDGK92hGp3uof0VEmhsIqMmtqwGujp/68GTd9/TG4fSx0RavyNAclzJzwZ33PnNuX5o++bz2TCu6kkF297sMoKVV/mf38cGTF9Rua7X/ctZ0mlO7lv0uSy+pYpgR/WfbvCGUCRo70it6ynqvBEpRJ4owEwuEqo2Cv4jNpNeNxHQkViPiYXBWSSkH/JZ9y9aINUqWl6D0rLZZZNiaTvB4HKpqv8dW479lZuOjUHbjrsbl405lbaIW48Oi6qXjTqdvxyzuPwocvXkc7/nQC1d+aNPq3qTA9h8vHkZP4Mf5+jjLrMGbm4WisVPLHie+OXx983ybyrv9+5IJPY1eH3AkxjFo/NvQlfgem1amuMxjv7e3O0WpiaWQdCPgcmFLD29Xn83eWDVS0VYf6semFv2LZ7BEMRqj2jqrFdWJWQ5QtAwvNRJzCCJ+t3lNifLFffPqZpuJJoSouriAqlxomagcJuXnQKKGA6fvf/z6uvvpqw9ybbrrJqLTadULa1He+8x3Tv7VlyxbjckNzkfTcFEQmAaz5LVE7KsOcoEMhTSTg8E8mT9Ks3YPqXGPyGVZ9SwSIHG1ph89rjlonZAqWQmVpZCpkVS5mxk0NjiZHTr2BBAYHzTX5zJYXTxxvbTg1TjnsoolWRmTq7tmIhVNG0RI8gSA7gsVzJhm3JCqnSDyBvqEIJtdXGFNwx/4+zJ9Rh/YegnOxG9WlPnQOhI0fI/VDSGPWqEkJzYzhcIwmYYZmYCkGg6Mo9rn5M8tR82l4ZdTXHsQXzvwtPH4rbYcjmXv6vs/vJShSm6AGlYxTw9AoUsFnzevknX1LZuE1Kz+IQOXhvUBct3kTbtuz0/RPGRAwpLcFO7SWcl7ctuwDCCaLqbWX8DbDseWmmBKoNTfJDq+/AivdkArrRLFnPqY332eeHSkZET8MHen9w4UTkBlKyfRby4Sm8ez2ZozGHairH0Ys5sS2PVU46/gWTC2nnGobpcBrA6q/N8U7hjD0bAuarjg2f+cfQ2lpVOFVuOFuaqbqrWEdq65xoLs/g+mNLrT1ZFFXLY+fWVohWQyFgaXzndTkXAaoXFVjQAU8/dzj6B3qNQ2tvFhObpiEfW0taG6oR6A4gANdXazPaRwzbwGmNTWb/hZtNnD3ow+ZQtNWkhefc7kBJrU2Ah7tCqy9NtVZrMmOmr7wzDPPGE1LriD0TKqu7G7Z1ppAefHFF4+7g2DSciPdFqgU+QlSBCwfj6PUgLQ0QeuFvKWsQ9JOTF16DSQ2TIzg0DsWWRXHrrhWBdKt12cbppejHFbetQM3ffURYje1IHPHJmq1qSzOunIJ3v6lM/L3JubSvgoPj+KrF92EGM1Xy4TOx2ICkAMEoSyB9UdPfQCVtQHz0g83PI8HDuw3fQ+HEN8ZTbnxgxP8OH0KteJ8PNbXbLKuU+ku7O2Quk+TyP4uSalQGJmKC6bvyYc+OI7XmbQ5X5oyaqqRZIE/tepKlxFK+5o/9xT+XrmpJu1Szhm1LEj9hzapr1bX2hHG8idlcUObUmjai/HaSVIV19buTmrx1kRPYOCRHag5dz4S/WF4aOKZ5sDIrxNRmnIK5VfH+hhvFTPDUBZUvM9vbcOiWfXGzbKe2KEOR9n++5ANrsSB7gyqKp3ys4gdO3OYPMWBMoqOtKyR/ixSjKSWGpZ01b7eDM1+5qHqPLiMRmUWwAH72/dh1dqnUV1ZgTOXnWi2FVUPUNdAP/qHB9HXP2BMEgdBSK5WPVSpNMlLTFDlbKqfhJOPP9UsdBRQCXTUAXgwye2LNKfzzjsvf2ecbrjhBlx00UXjkyT/QaQp+/u7hhBPZKjNFKGptsx0lheSXLj88vaNRPxSXHSK+tOs4hikqbevdRChWAo1FX401gRQHvAaJ3B/u7heB2JZyNnh507/DTzGgZ5Nll4ybXEDvnzzW3n9cqI1TqocX7ngRgz1WM71LI1UJKHVlvgl2Dvwa6Su/TgrBxsOmq6KvZBS2Qy+dcIpOGOS1nwdKam/qAt72k5kUmVqKr3jMXvdMzBz0iP5q9eXRp5dBc2FlEviHBvsnHxFq7NGpIEeAof6BLVTE1GEPOSPvNIa0RwbdWdFJTJtrbREyEuGVb4Ul0Zbs0laBGy8c8FhVL3tbfDMnGlK7+7fr8IlV63AvTetxvlXLIOXGvot1z2BGfMa0Nk6hIvfeYLRhMM7e9B181rUX7wEgUWNKPK70bF/AMMDEX6KGjQtjeNOm4eRbZ3o+vN6uHzUYHm/ctl01J63ANvWtWLDql048ZwFmL2ocOpIFv1Do/jCz+7DtMZyfOFdZ0IbWQb8Hioxg1ReLId5B5NKLNd3DzIEqkME4xAaL2MZSU4hEEHKVX0egUoczNNoZADhyBBe3L0LQ8GQeU2t10lzQozDRbvb8rgo/ovHMhfcnizW7arCFRdbeyKrgLS6XJ3q0owKZ68LwARU0qjOPvtsU3gi9Uk9/PDDxuOf+qleqoNQoQurFz+lenHElGeB+WtpPjw3ZqPu5DA8EkdlmW3O5BBOpHHHg5tx8tJpmD1Vo4mFKaDg5WM5+P7EVL6+9OP334nda9tNKgqppMKHa575EJOnltPO/8vRxLz85xtvQm9L0Nx1E6D2J36JcMYaPTK621AQnut+hZx2SOFrcWrmPzrpDJxMDdyOq5Brf5NMcPVZ7MK+TmpgasYnaHZJzJr8DLX6adb160gjTzwO99y5TBIrkkAlQk2fmkpuNIZMdBTx9etRds45NPO8CN59L5PtQPGChSgqL8PI/Q+YrKTiCdR/+N8xcPPNcFLeS/l88Jab0fCFL6BH3SSMp+YD7zfTdsS32379JK74oK0FW3THb1fi8vedguce246lJ8+CM57Cvp88aTRagY+3qRLN7zgWXb0jplvB63Wjs20Iy0+fi8iOHoS3diDeF4WvuRxuNrY1Z8/HQ7euQ0VtCdr29OG0C5egftK4e6Frb3kS77v0RGzY2YaHn96Oz733LFSXl5pnL+7qwJK5h86JU3nr/6vrUzNvG3mZAFS6G0uM4r5H77Ie5iPX1AjrFatFVY+POr9SqRzOPPl0NNZJEC0SQClKjfbJ5PvVr36FK6+80oCWOiQLXUQofg2zaia7fCxr8qieFXam68v3/ulajA7vM6MCkVEnjl6Yxe4WtqpONwIzLsILz9+HWVTCit1OxJNuBNMBpFyNeOu/vZuq6d9egjIciWNLSz+mVAbw+KYDWDa/CdtbB/DWsxaaPNuVqncgTLXVj16aRHJ9XFOuEToNEFije/J/HpCfcFXYfyJ9bPl1SMbYkhxE573nGFz+mVPzV6+UJsLLO05chta+A6ZvUmWtsqIgUaLUJ5VFqD2Im/atxNKmE8bbgddA2/c1M2p5IRiPKUezcFrTbSxfe93g60ehJ59E8dKlzLdmJ3Qi1d6O4mOOUctN5c+D4O23o+KiCw1IZXld9YY3YPSFFxFYvgx9v/4VNS1yqaoc5ccvJ3iVI/j4Y8wf60RpMUa3bUeaSkLTZz+L7EgYvoXzzTetnL8UJ1VBCU58rBCqqWNH+4JkBiiYaGuDPKvcxh6bBoz3xiLJHwsoRc0xGB5Fe/8I7nv6RVoaC8wA0XBoFGHK3NrtB/D+i0/E5AaC21j9/fvQRKA6iBKJOA507kP/QC8BLA5PkRtVFTWYOmkGykptJ3UFnCAVTk8QI6Qhydm7zD0BkJbayE2p+qgESiL5+dF7FhPHpyfY9PC9N6B1+0bUVDutiZl8rb0vi7rKHGYs+wRWr3oKU7wCsjS299ehvmkaC95hhncFfi9NObSytbnlwa045fhp6OgOYjiahM/vw1W0323qptocHI0Tmx2orihGKJwwAKg5T399aidOP3EWytRpbfjgwMMr1zNvHtMfoA0V1MKpD8Fs3MB7Gtkz93WPlVvdCybP/MlranPDq58L9qOr7sDujZ1G8GwSL0srvPjR09SoXgNFvnwZ0m3bmUMnqPHjnRtG0BlLwJlluTEPwYEsfvPXSlQ0UOjJq2wuhhmNd8Bf/GrAxEp/IrUH+zvUTVDEO+N5ElDNnvz0P0WjSg/0G3VeDS//5OWWaZIMy/TVhS3P+mfCWcCgzUMEuFrfJ3NAEmNypfe1hIwnGuRwuorgnjIZrlKtwvj7VvpXQkq/3JMPBMOIsqxLWTc0ou2ntqg6G0vId5RGrJ1maoc1sdlpukNGolRKaEWNUtPU3pya2uFxuxCg2aqBulA0Ci9NtNbuPkxpqEFDrebQHT6vE4Dq9mc0esHEMdLj504zvqhUeeQLuryEaJ9ImBnZO9p7EYzGjEfQS5ZpuH+cFJthvqBcqExi+fBc3aICoHwYPteHDeKrePLQr4IyxIO9aPK2n32A5exGcRlNDtaIbNqFUIzqtDuO86+8Bk88/ij27m1FvXM7Lrjqv1Gl9XKMSSD5UktP9PXBUBz7u4KIMH9aj6YpAiU+F3r7w7h4xVx+O0tADKOPQDV3ei020/4/eelk/PnBLTjx2Klo6xrG1KYqeD0u1FX4jSCKHlm5wUxMFThpWYwWPWsETNMN5KKYB37P0ijNzsh5kFIha5nQJBbaqyHlqb8thC+c/Tt4NB3hIJp33CR85neX80z9Ikei+VllEv78hch27Tfn1j2LdKV94d6zsgefurUCATPty3pHZP7yTy4bpyD+ASX+MyVwvGc9/1ukYJlsP3a1SnOx+g/Na+bzDgNQMyc9qov/FWRxRRCkRGbRHcqgsyeKjl42WCzTMl/K7MZz9ByrIov/FoxZ5NBmGV27rUyqeNQJr6c8KIw826JxHuC3FAR1e3RTs6ks9+PG23Zh+tQALjjV6gO8/o/bWf4OvO8t8w0fB8NJ3HL3LjIU+MRV8udmYsQf79hlNgbWue64qDF95ErblZEVppAOvTORhkcsD8CaS6j8qfE1Hf18yUNrJzyaMkdxqdjnMVveWY21GnIXgTAGLxt41QPVFW1ILHjyaY5lIVDd9tQ6nLZkNuJE0DK/12x1pC2NhIzqbNZWSMVeqrb8QF2ZH49t2Y9Ll1lbFNl0w4Nrsakzi2uuXIL3/XIdYnDjvy5fiIXNZXjnL54y/RdHNZbgSxfOxzuuexY5CvolS5qxrNmDL96xx7Qmf/rkqdYEQcMVB5655xo4R3cT2Z3oDeWI1g509ibw1o//HBvXPYf16zegpKwS/vhWdA9mMHn+iXj7W99Gs/PX6O3tMWsOxbRDSYKij1hFYBUXr8kSYawldKLx+xIk6yovZOYWr/jMBqqHnqFGReGsLPGjqlr7+7kRpsoscM4QaGtryjE8OAy/Xy5DEigrK6GWRo2NJSqtdVLjqwQqK3l48s+bcfO3njDxFZLSm03n8MaPnIBLPjbRqeDBFBpJw/nlFcjQDBHnTF4PImkAZT+h2VKvpU9gmXwUodEH+cQCScM/Vjg1fMYkzsVRV/NNVJe9xzx/KUpnBtDScTaP0XwDZpOdnzQWTG8xZ1YJTsznK6EC8f+bZJfxwaR7tmypeq5a04vFC2qxZlcWR81Io7bcmi8o7ePB9Sn4koOYObMa2UQac2eUWGlXHoe6gaeuM+0HpcR0rBs0EkCp4mdSwOmfJFhZm0Tou3s7QqipKsYnv7Maxy+uw8ffbtXF93/lCVoFDvz8q2ewsufw7s88hvNWNGPdpm54WZ9//B+nmHCf++6z6B8ZxU3fL/AnpywySTGCVktv2ICGddvislzZzJ9caWTiYDJlYSpOPpI8vyQb1hlJeTH1RPHxDT4Qb6XGmHCSFT3mAwvQdcG/zPBYHHes3ISGKi3cDaO82MNMEgUTo2YXjZ6hCJqqSzEUixsXKMWsUNp9+NLjJi5A/P1Dz2NzLzBKBl3a0IMzZnvhbDgenv4/4d2PnYRjKsNY1efDO+e5cc++FOq8GcxpKMYjO6P4zfuXoZyMPFjwHrzr13AkNmHaDCe2r3Og27EIl1z0BpqkcjVTZ2bvtrW2Yt7Cxeh+8c944YD6jbK49icEuAKAEiOjLQfQcvPtmPWhq9B2+10o8hZj0rveit7uHlaMDOpqa43jvZqaajOCGaO6K7SXfx1NoZBfIvWvKYzWPx6OHnp6PcNQzWVrUVNdRo1JO5OkzUiqJnpWlGlbJ6q9bFVUEJpHpd12NXys55MbX7v7nK69Q/jKhdSs2LCMi4l91K6DvGJ+VfrFbOllhmSTGSSoMdeXRfC1uX9AMitzlnnnP7tEFIMjnUbpL56Bo7qBN3iHAlWoKXUPfAXB8J8IMqp19psqB/WdsQXlX7mA1rtOJ7Vfvadty6l5wWmVv755MKnOuIukST2Wv/PqSWJvNyxaLaFzTZWRFq5y1pQZLcSXRq7y19QaraeTrzHb/a76YEUCoUSGdWV4BPX1ZWgfTqPKmzbm0ZpdUcTDGRwz14uKUh8e2xTG2Uut9x5a2YvzT9EqBlKwC7k1dwGTqAXVzzAccPgCyD32W+Cc9wNbHoZjGk3oRssjidh9oGMI5RUBfPp7q7Ds6AZ89IoF5tl7v/QoigMeXPfV0/Chrz6BKBuseioaGuDvjyRx0bJmvO3iOfjcd1ahI5zAe94wA5k0ZYJgePE5MxmDAx1DUdSVFyP1/AvI8h2Vh3tSLQ5U1mFf7whOmVuL5/YMGCw4fib5VOTE3evacPmyqdjeNQI/Naf2wVGzdnAwEsMwtakyTxFmNAawuWMEi5vKzYh716B2ZKf1Q7OxucovSxqd/PbUGj8mmx1yLBrzniDa1dlnOsyEblPqqKHQnmysrjT7kkmjUuHU06wapiop/08SzjlNEyvVxn1d6B1x4e0LXfjFjhIycxjDwR7898bZQCqG77/nVKzevAfrBp345NkzsWZ3PxbPbkZFYhC/fI4mZTCCpTOqjeBIVCVKrZsfRITIn4pTu9oCfPJTnzEz3x9//Amcc845ph+qs6sL/Z17aRrSHGOSFkzx4KEHH8Ttf7kdZ5x7YR6wHPBWViKyew8G165nI5VC5aIF8E1uplpKzaa0BJFR+Z0uRSqRREBbKFEoNTlTu3YkyRsJp5A+yZYloDWLhsarsv7uPtDB77mMOamJseHRJOJUa6sryzBK4BMYKS5VV7PxJSuz5qWp3ojH5UzHa6XSSi8u/fjJKGIZbl3ZShBU2pS68XSqtdRPw+makyOGTw4M48tzbyFIufPhFZaAYlpKoOz6lfC980tw+MkH/WOiTah8pReVFp+F2spPISfn/a5NcLESGM2IfFM8xneR4IrX0h5yOa0e0/NDzVUjBXzH6SrGnCnrqY29b8K3Xi3ZICXSWlE5PlTjI5BKE4i1ekLgpHBa4qKJyFpXp75VjUprsEjPFF60qzWBkdEimmOjGBxOoT+YpoZJ+fKmcMzCMqzZmkJbLxu+eAZtHQnsbJe26MCsyfkug9gIEb4FjsggHAtOZWOQAPZtBopYLkWssH274KidQeZa/ZfqH4vS8mmoZMPJMn74iRbc/vA+3PnYflR4XdSaTsV3f/IsWrqjuPaLK3D5OTNw/oop6OwI4/5nDmDZUbV4Zk07gkOj+OpHl2P29HLMpaYnjotGYinTgEYeeQaJvZ1I9fTDUVKEttIaDEdTqGDj1huKo4rHTR1BTCeoNBBo7t3QjmqC087eEKby3i6ap6fOqSdIylx34YW2YRQxvwsmVaCf7/fRkugPEfgph/rFCFhdwSjqSwnsBVOGJmhU967ZAr/XzcoZR7HHRxMwYSZyqpXxsUDUWSYh87PiquKPULu6+DgLxW1SR5vWqllV1xaGHFKsDMZ9SP5albQnGEdDRTG/QzuUmVDlVyW2QoxX/V/88PM4+ZgotmwnQCTjOPGS/8D8OfJqmMOqVauNUGnKw733PYjJ7l1kIAHFV4TWwSxqitO46rPfZVCCChnU8+Qz8BB4+9fIr7ULTZdeaNI5SqAL7z9g5sTUnrQcyZEwiqjxuKhxOQhSoW072egnUL5oPopossU6uxCYPQtD69eifO48eOvqTK6U5vufWGNa4ppAiVnU7aVWo050eUfQQEJnRw955EZtfQVCwyGUlZchSPte/VRevjel6e/tkDCHZCKD6z95PzY9tQ9u8lqdnwYc8lxWmHC6BDcd/03EeRQumcd5cs1chMA3/8Iz+53Cd1+asjRpoleegr6vuJCYycYtyq/qVbUbPBHvTVkrPeaB7iltcuwfQGPtf6PMf4G5fyTfO1LStyTX0o6lIWlgR9fSqvbvZ2WvqDCApXsCLIWRhi050/Qb+U+XKyPtHiSNivWRYbPUojTDWv1RXrS09xO0vAjGR2gCsrwr3cxPFcNm4HKkserFYVxySn7O4GAH8Oj1zKLyKLOPP81mNzyh6qCG7dyPwdFkrZEtpJh2A2Ywswks31efj6wDm2OmQSJ/jXmlPl6F4z0tFXJRDnMZmvmqdyz0Yo94b42Gtw5ETR+SXdqaUT7Pm0BqfyvcUyYh3d1r+Fg8pckkN0sZzhI7HF4fMgODKJrUwDpUzLrSCW9NDTzar4tkx2cdbRkYP7epsDGZaPqt2oTLVxyD53e14OgZk7BqRwuWTGnG3r4Bak7VRLgSPLh2B2Y2VqGhugL7ewdx7IyJ5k+U5qDsUK+0EPMdrZAmeDHD+lQrVb3J1SWGmZqAJhpbasF7GiExju1M0q2E3v27z6KvP4JJTR7sb3Vg5rHn44IL3mD2D5QGohZRO7l+8UtfRnNpnMDnpLZDUBpM4ThWjtPf+k0Km7UqP0WTKxWkVOV5oAEBT1Ul0vG4mQPjIiAnaAr4m5sIUJbZFKdZ6KuuNlpBnAXgb2xCvH8A7hIWCAtb/Z6e6qqxJN/3+BoD1tKqtMhYoK7dNFToajXUea57dkeiBMkeBfSwwkybNL5R49+DrGTl/7IMbAFIsawGu8IYpfqvNZreIVbQG65CzqlRmXH+O2gSlN64maZIMSPjvTzvjoQUS+x330TyiZsJP/o+8xtlBG4KdiOF99rr4dBOx8Z7Qh3Ls4qhiGISS5PO8XT8I0gAZLsiskehVTYCHy3+FVBJxrSsSxs/yPTTbssiaVjy7qqwaoi0+7/m4skjwLoNQVz2BoGQug0EIMqHE9ffO2JkUtupHbOwnPLgNvVA2lw0Kl9q1hpDNb7S2hR/BbW9KOVWXgqaGqzRc5vsNYj66T37pzTb53omDwxqPO082jIg0rniUbwKb7N7bKqCIUlEIYwwnJ7rTAe7uKzTCSWmKSumTF8DTQAqIS3/F3wlnwJzJlG3g1r3dc/ubLMzatPgSJRq+qEmjOYdqXKaKAwdnC2Rdc98L//Yke3nH8bvqMZIeAR/oUmXpUBceeW7TQHspSlYXVmKkkwLPI5OoPJkykUpw/tNPDbTY9pCqNgHt/oXGN/WH1+Dmf/2Dp4XIRUeRv/z69B87jkIbtuFisULMLB2nQGi+OAA6k8+Cb76WiSCIUQPtJvO5PrTT7HiL8jD3Q+vNuaiTGOtwpeWWFrqR7HPa5ykVVeVwc9jobD8s0likNn+PKLferfsz/xdizTDuvQP2+BgngwTXyHFb7sWibt/yVfH3zVnpZUo++Wz5vr1JrsCy5TTURVY5wIf+5mASfP/ZN5pXaq0YZmBAhPJnBbU67kFVOPWwkg0g+e36l4IAa8TyxbX0HqQKRjFgY4ozjy6DJVsrMUFeVEQGOkn0FQdsucaKl59W2anvfW80qUw8+fPN2n4R5C2qbtpey+VCweqPUW4aGYVVnaG8MyBIfzHyROn+6zuCqGfZuKlM2uYc6tcx2q0TvJkY973Vu3HqdNrcHIz66YVaozf317TilA0gSk0++LUEnvjaTTw/HPLp+aBiv8Z0rw0RmNfy0eki4Ig5vH4n7GPxWkO/uKX16Ojo92ozosXLcb73//+Q94/cspizXNrDTjJMZjdd2Cr4xIWaVQqPO3PpvWFeqZ7Ejpt9HniiSfm+5ZeVQL+36exss4hdMVs494nywZIQGuIB/fZV8D/3v+yro+U+J5a05G301zR4u8CUtxFJ10I/8d+nL/z+pIlr7QAqGkYs4eVU8PlJb4SjIwMGx9ZlZVVxtwrLy8127RHIyMop0kouUslU0hGU2iaUm/kSl4XxELDMl6/VknLc97Qy8dlN5Xm49atQ4jGNE3W5H0PwCH3NV/5IhvyiQ2STeonevsD2/Grc+aijRrid9e34d8XNuCmHT24isfbd/SjlgAySoA6qrEULQzTGozhkhm12NQfQt9oDoPxGL5x0kx8+9n9BNQisxnEO+fW4q5dfXjH/AY81TZMEC/CjoEI/uvUmZhV7sMftvfg+IZybO+n1ZOixjm5DJu7RvAWhndQi8old+1A8PqfUpgsjSjLgnB4vPARZPynnGFs2KGfXWPW+REReLSY4Z48DVWf+uIYm774hS/g81/7MtpDgwjFowhno7wbQ8u2Trh7RtlCZPGWK97McF/E73//eyMsl19+Of785z+b1uGqq67CL3/5S9OKvO9978Nvf/tbxvy31caDi8YGzIO1nH/RkVHy4T8iduN3ZKWQbP6Ry+Spq34qAj9+KH/v5SnbugMjn38DnG570w2LTJVKxVH+5z0vWVn+0SQ5yWRTaN+SQ8XUUXSEcphW5cdmbMLyouOwF8+hKXE8YvFn4fYdD+x7Fu00TWd2d6OY9eP5ylrUDs+AdykwqZnmWH6xcLJtI9J9ewnEGQyNpuFiQ17hpZai6QWyVsyaQJ4QGB25tOGFPNLKPNQkUKVL1wJRc5+hnXomDvIdq5+JP35OUwWKGL+sFAWsuPTbSkIB6W3ymo226kTqxS1I/s+fkI2EEbjuJ1Zd5o+VzwqeJwNUf92B6WUedESSmFfiw4lTKnHHvl5MoVXgJsCUEty3DYzghKYKbB+OIZpMY2F1AJv7QlhUW4YNfWFcPqsGtxKYPnHsJDzSMoSq4iKs74ng3+bX49cvduIdC+vRNZLE0Y1lWF5fis8+vQ9d8QRmlBYjFWfZpLKYVeLBt1bMUJ5zueSeXRi6/hrkXD40/vAajPzlFpRd8U5EH3sIJWefj+xoBPEXNvM4Av+yExG+7y7EN6yBe9ZcVH3k0yZzYvCXvvkVXPaRf8PKJ5+DptZPXzzd7CJTzg///pu/x3FLj8WC+Qvw3HPP4ZOf/KTxQWV7MdS+ft/73veMFiQVd+nSpWbz0fnz1Xk4DlSWTa4zU4T8q9KXsLMwBVC8rccaik30dGHg5j9h8uc/j6GNa1G5dJkRFKvjloEOIYHc+LdskmgpTvv3/zrF/vITJGWq5clilUb+yBsnqwp5VPyur8BzjkzmcX4pXLa7BfEbvo701tVAkSbq8SaDTOA3K23ZH3dorgH5+c/hqNVV4cDg0BBN8WpqBzGa5j6MBEcIrE543UQXpZvhQqEwKipK0d7ehfrGegT8ftN/1d/bj0VHLYa186+1MiHdvgkH9m41U1N2d8fQG47jsiXS8OV0L4vu4aTZ4anSR7MzoWkMwBCf+YsciLJy1pU5ERxV57m2AcmhJmBNJekciKOmRB3hGfipoezsjWPFjGIEk1nsaBvF8VP8KL94bAB/AoU/+GHm1c36TW6rYZD8awNZRly0bCl87z/cDjl2gal8eK5LU/HMydhh7GhSaU7yR6tpMnfGTuznYzcMCXwn1rpDw40B1fAvqDGVBFD7hf9EbNd2eOcuRPLF9fCdciZy0YhZNqBjUdNkhB+8H7H1K+GbPR8VH/6UiUqdjo899jgee/pRvOtzV2LN/gM4ec50uDNO/Pb7N5pdi+V69ZXSRI2KV0x726c+i/qvfwU93/khmr/1NQw/8ADctdVs+QLIVZcjevMdKFqxDO5ACTI79qCUWlz/j36Cmg9ehXQihszAEOIbX0DVW9+Mvhv/iLIzT0O8rR3VF1ojgIUkVuHnP4NjNI4kQdTz4X/nDRaKKu3EoP8PEYUsPIzwB5YjSzNQHZevHVD4PjUE94lvgP8T1zBOw1ne/ucwUQ1rYVeArvWzO5TVP6S+KPuZwh7cD2s1mvZ9mn6MLtm6CeGundTQEphe68Z1j3XiAyfWsMHWiDjDC+ilTWXTZg2tYEgrIjqGE5hSSRDhM9P4Ki18nnNo6og0KgsI9EzNsjyZONV5yo9qPpxG9V4KqBiLokN63XrE//gnOCJRlPz2FxZoHZaypv83y3BFWnSsd8MjSoxZWA2mPR2xNnIoKuO1AjBtqZ4euCor4aRFZMi6zbBhOIuLqTxb/EwPDDLj5Jef4WhluQj8GQ1oKL/iO+utYWYBEaho+tF2zWaSNPWONnGbB+avhYr21cRX2RJc+32afl8y5ypM2e4y6bQb8CWXXGJ8UmninHai0a41hYVcSC8lCBapgAqEg2FjO7cidPcDKD7pBJQsX47B636JoiULkXhhK4qPW4zUvgOoeQtB6JFH4RgcRu173oXBB+6jEHWi9oq3YPiOO+FZPB+prj742EIm2zo1hINamqF2HkefXwv/gw8gS+aqD0PO90xLpFZJWsTZZyM9fz7sbcOUB/WhaXhbHasaZbHP1Wf2Unn/30zGzBgJIvKpcyhI1lb9kgLDIwnVwQKRJ92W3CjHBuJSCXgu+RB87/yCkajXDnqvFykXdlqtujCe8nwuTS+xnuhqIm/y3bfWjYI3J15NvB4ZiVPG1QfmQI12RMrft+ngd/9RFN+/Hz1XX4NpbKRH29vR+1/fwNSfXYf9V16F+s98AgN33Y36D/47Or7yJdR/5MMYuu0OTL/uZwg9+RQG//BHzPj9b008nd/6DkpPPxW91/4Us+/4C/Z94IMonjsPtVe9B+7qKnR869twVlYhOziASV/7T+x7y1sx7cbfwxXQHEU7t+SrgCq+ezdC11+NzGgSjT//NUYfug/+Cy7G6OMPwX/exciNhMwr0YcfQODiN2H0uZUI3/5n+BYchcqPfMrEZYONSOe/+93vqGE9Zjq/BV4iAdktt9xitlpXJ6U6uDVfRaaefETbuwprprCeqYI30/4vBCp10Oszmpgapz1bUVGO1vZWTJ08Fd2d3WhoajBbTqVSSVTX1KC9owOTmpvNe93dPZg6dQqCoRBKiOLSAhWPOks7OrowefK4m4oMn2lOiJzzuX/1K9r5UaRKy+F433vZGhJQ1WoQfDRCo9ZX8QuYNCokcNK1TXbLrPv6pvikUR37+L+XWOr5GqdKCAJO8q+/R1xmYZQtqoqlwPRjwfNHQ5ng7pqzlObhl+GaobVjeYHjc3OWl5P/C/To6j04bfkM7G0dxJyp1Xh0zW4snNGIQTZK82c1URsC7nlsC6ZPquG9MM4+aS7++vR2HLNoCkp8RdizrxXLj12A7/9hNU5f3IQVx860uTFGz6y6DzOnP0lxcuOOO3NYcbI6G3KsP2ns3Zs0nfrf+953x9779dOtZkTurPlsIKlZTa31Y4DmY5VP8+PGY9YGEtqPQNMc5AxAc8A0DWLatGlGTjXgJJKCIBnWVnh2g2qA6hoC1c8EVG3o+erXMeMmqx5Hn3se/XfejqZPfRqtn/wkZtxwA1o+9O8of+NFCD/xBAJnnIW6f3sHEh2daPvcZzH5Rz9G3/XXo2ThQoRb9qN01hyE7r0bTd/9LrwNDdjzjndg9q23SjDQ8o53w7tkMTV5JyZ94QtjfDKmX4KmX/AX11IVK0XNl/8T4XvvQPk73oPQn36PsrdfRRVwBNlwhKg3iKy2Lc+mEPzzH+CdPQ9VH1UflfqGxoFKe/vJDfGyZcvw9a9/HV/96lfNrsGiVy6kEzWqwu+8FnpF8bAgcgTZtK8YbgLV/+9JNcamvDZhiKfCNYv+7+hNhyOtSHj2hW7Mm1qJmspitHePYFtrEJeeNovZVEYtWb79gc1484X5hbwCagL3r+9+AW89a45ZL6tF6DfesQbvufxErN50wEwI1V5+sydb6zkf+ut1KAm0o7oqi2J/xiwl0aagt96aQ3cPG8qcTFHeTybwrW9/F81NjQaoNGL2jhPG5zB+bHU/PjSvDIur82YX6YEHHjCNo5YCCaCOP/54rFmjPRGsRlM/AZTqgkbLZfXY9SJGoOq95moC1c8ZWmV8aGladw//bALlg4yHHNer5Y002dsL30HL0Q6OdbyP6noCFdFU0/qlSTg16rd4CfynnWXsyIFrvme0CKssLODwzJhtaVSkV1Tx/0X/ov/FZGSZx637urBgZhO1FJow/SFz3NUyjP7hCKrKAzhr+TTTV/TYc7RI5B6IivNFZywyWs3G7R0I0fyf3lyLqU3WspfoaAzDkSSC4TAWz5qEnr4Q9u/7Ni0BBzZvyeL97wcaGjL49neyOGpREZ5fm6I2laEmVIQ3XJjAn2+djI9/9Kv4+RMHUO514k3LJuFTzw5YuxQ7MvjIgkrMK/eoVueBoKC661QHXb5sXc0hvo8a1U+uxbSf/gzRllZEHn4YnrlzoEnJsd17ETj2aIw89QzKTz8DKZpt6ltyNdQjsXkb0oP9KDv3HISfXUMrLYrSo49GbPsOuGj9+BYswMjKZ9H4wavQ9t0foPSYJUjS0nEUe003AfoHUXn5pUj19qOoshrFczRvi3mh2pdL7t2J4Z9di9I3vgmJ3dtRpN1rE0mz06qrrBzFJ5+KkTtvRYlG/Gj+lV54KUK33wz3jDmoygOVTb/4+XX4wIc+OMGk6aAKaK3k548FW1VdTfNOs3stZnk0i91ZRDOKqigZqJEWzcZNqION1zKvKqsqMUpzQ2aUTMJCkhkpB3yVNCMXLlyEOIF2w/oNmD13Nr75tW/g69/8L6Pm/vAHP8DnPv950/E4ecpkY4ZpIl8NTcQtm7eYlmfmLC3KPIgMOgO9kTRuf6EPbzm6FnWBwsmPfG5MpPzl36IC2XkpMp8zYY4g8BGQlXx1vKp1zsd4UPz//21o/j48fuVkfXfHjs9TYU/n93oEFi10I0w5+/zn1XUg80+rFZyYNSeCoeDXsWj+of63bFi6cWWrWfx75vwaPLd3CMtmVuKOZztwyoJaPLtzALMbAugfirNepfHJN883C4ePWG7/yeTIUkJTe3Zi6IZfoPScC+GsrkR2KARXdZWZf5Fo2Qd3TS3ck6YgsWsntagZiG/fjkw0hBzNwOpPfN5EJJtXquYjD96P6bNm4/Nf+KK5LxfDblcOJSXlWH6iXIs48D9//CNbiTrsb2nH5EnNqKmtw4GWvWbmb8uBVjNMXM1v1lTVoKOzFaUlfgwOh3HppW+Cx0d12sQ8TuoLW7vm+fzkvHIzyfPqa68xfWJf+vwXCEpTcOlll+FHBKprfvoTfOwjH8X1v/4luto7TV/awkULsW7dekyaNAlvfdtbD3GFbFfix3cP4/m9QZw0uwKnzx530WoLXSbTiWR8rbHzc2ZsRimV9ikxcjIO3beudd+p3Zvz5xI1E870+fjg9kx0n/NqKZrOIJV1Qrv+lhJbh1NZ+NgqFvMz0XQO/G/yVyGhPZix/z+gFx7bi0yKTCBKUCkwgzXanSjFEtHIF2iKsW3lM8MoczQrOHjUvEBnivylqmVGyRSQYXIJ6gYMI5dFGZan4lR4c2QYtQfv+qb2E2B4Mv2nNK927drBMxdlNoUvfakIDfVZ/Pw6F45flsHOnVlc+qbvoOll9nkciafQ0jeKqTVeRJiGeDxj/FV4qCRoAmuShV1cxG8wozNqio0GoySXerV214qjkFoPHICXdVH1SIu2Q8NBM7BUW1uDJ598wqwDrqtvwGD/AOYtmI+dO7bBXeRBMBRERb4eVrEON1DTkruZeHyUCkMcU6kkaJ1kJBwxfcxTp0/Dgf0H4NIaVPJyNBrD0qXH4oknHjN91SedtMIy/YTI+q/5TDV1NWZj0YNHqewRucKROfOeKpe5sjZV/N0NN+BrX/s6gaYaHpqKz65+1mg40oSk1aw4+WSsef5502kucJPrk0ULF7Jl2W46DY855hjT8dfZ0UEm1GMnVUYtU+jp6zVamvq+Ckmp//F//wj9fX048ZSTMRoexfSZ03HHX/6CFaedhg7a3tXUlE468SQ8x++20PY+5tileObpp3HxxZdg2/YtWHLUEjxEQPWzUN7z3vcestvyDas6sX80SQHOYcW0cqzpjEC7f5Sx8D91lr2tO3mU6WJetSSEwMB/WQqpxR3xyzrP5T0ESCgtYMoDGls2s5uOueclUFkbVb5WUrdsKGn182mIO06ByfAbSpFKTwDm4ecr9ef/YWpvbzfLUOyBDZs2ProXoYoAkizPDHmRkAdZlnWkzIsUNX1fb9gcXbEEQrWlhqG+3iDCldTqyTIt/i3tCiFSVQInQaZpfQs6FzQbv18CpQaagAIpnZuaRgBTWbzrv860EnAQdXYNYtMLL2DOrKmsQw2U3XFXJy9FVi0Ern10P46eUkawilE5AE6dV429PRHTGK2lhhWLZ/Ghs6ahpX8UjZU+rN4zhCGarNNr/LjsuKaCmCxqbdmP4pKAqbca9FK91OBYFevpjp3bMHv2XNN31t3VTYAqgtvrMaPdsogEPLXEkjK+10AwKyHgPEGFYsrUqUxbEbp6ewzgaSerXTt20vqZa6ysE1hPD0cGqHQiANq8ebMxq3QuULATJ1QTOkpbEbLKxYpWjxdSLBI1HYd/IUBoJxk5gPPzvbb2NmNquT0eomulGeFT3DK79NMiTy0uVubKGP/wkHzsVJiC1W7M8o6YJpgpTXJHIvQtXOM0ylL4Q1sMjV4H5pe5EaLGsG44gXPrixHnsxdH0phXWmTWDdV4XBjJOHBilRsxClh/IsewScyhGcdGCF62PDsY/tx6u0PSKrQvPdSChXXF2Nobw7LJpdjYHsa8Bj92USC+dd60saLNpLuYJwGVIEkgamlRWkdoSE1pzgIq7dhiWm+jQQlCXDRfR7D8eGq0OS0ePdaE+/sR+cmS7mVLK8FV+ib5lDY9U3olBvrlIUyndsZI1qXJlbkWsJr+Dl6rP119m+PBD3q5gGKaoK26SrIkj6SgvGfcv5h7JkJzqqD2bV9R1qzut64K47cqvyieDLFxGjRrKwMBbaVmrefTbt3qOJ41axZmzhw379c/uAcJJiTDsndSA5EWRNFDzOeGezRBnjF/lJ2Ut8hMwkw5WSFH40aDSgvcmGhPJIaRKj/8BAClJO4rgiNJbYYNujccZxyUXcajjTWVd5cji3d9a9xZnerBD9nYfuXLX8bWbdvNEp5777sfzQTWM889B7u27cSb33xZPvShxJjJDQdebAkaf083r25Dc3UJdnWF8dbljXhwcz/OXVCDe3ks97owta4EVcUuVJS48YfVHfjihbPxvQf24HPnz8SvnjyAd544CfXl2irrYD7zTr7QDtdNoGcH3z/4nn19JGELaQyoXiuFBoZQHChBZ3eXmQ4QD0fhKwuY/fKFuvqMfuqLCpQGKDxBFho/zf9utmKZTJpmnY9ajd+ojgKmurpaoqx2ZKaGQpVT0w4WLFxgRiteOVlMV26tlewiVQap6XaFJZlgVlibvvDgfixoKMHWniiqCXY+VpaqgAc7qGZ/7/zpYyEz6Q6mezV++7sutoRe5tNLtTmHyooi8kAbU/pRzpZ6164ITl5RwxZmEBe/sZ5pcuIRnk+dXMJWqozX2qB0WT7WcZIGql+Ogu0kT4toHssTg8iq1ocv5MNRWmXB8GxkzbvqFJYHgCwrk3bToxIOt6IjL+Q/iPXXrHZJsIKyTaD2QZOCb8bETwZzM1yC72rjCzFZbkQOp6SNEqi0i5E8UchHkYJIDLRbcpbf0RxGYY7MMIXx8J685WopipcJko+/g0n+rHoGNqCxttA3++H5ob5MyaT2lBStuXcHaidpVCyImvpydO7sJ6AoTfwewUr+mspr/cjSPFQdGugMobKmBKGhOFLaK488Kav2Y6AjDC8rfvPMKnTuHsToSALlbNyGKTMV9QH0HgiisrkEzdNqsO3ZVlz1vXPM922KRkep3W/HQsq31hHKJGppbTNm0q49ezF/zux8SJtUn5RDJoq8sbJ7GIa/Jsph46qnsHSFtfvN3m0vMv0z0L53N0aGBxAor8SkmXOxfeMaHH/auaZe9XV2mQ73moYmrHzwTuOH7ZzL3mmK4tlH7jM+4Mqra3DUCaeidfcOTJ4111hoO1/cgHlLrMZ5H78zc+FERejvBlT/F8gULBmW3LgRHk2XoLaW6WtB8sW/IjcyQGEcRclbvsVKRg3ooELfNxDFT5/twalUrd2sgdVsNU+eUZEXEPOHlasN4dAzKC33UPDTZgdluf7wENhGwjkKn9scS9ialTFMMJjmPQ82bhhFaIQGGSv3wvll1DxL+I0TzXdF0gikzdqU7Wdl2r4TWa+c2zkxWlWBsjmWi9q/Rap8ZmQlL+Qy+zSpU2m39RRda2FLlnmSsWqkw1QECwrN9uskuWuxiNcmyvy1ObfQRiy0Q9lEJYWAZoGfUEnxWEAlkLTSRzaYT2oJCeGBYQSkAqkcAkLJg6h/cBPD0OTgPy1naahdwQZxfJi+kO655x6ceeaZZqmW6Lm7tqOykWXK8tRmq+UEIS0Tig4l2fhG2Yjyu9RO+g8Mo7KhlEA1wvABxIMJTF1Uj1X3bMfMJY0Y7A7zWRDLL5qP6GCMDUqGaaapPZLEro3tqJ2sSl1DkzCLF5/Zj/d+91zz/UJSPkODPfDf/B9w+osx4ChH/fu/ewgPLVJuc/jypgQO0Ipwk2m6lsaeJV/NhhtUnf97qQ9N0pxfBUlZeP6Jh4xiMWvRMWjduwv1jZOwe8sGLDjuJIwMDaJ5+iw8cdetBKYGLFq+Ajs3rkd5FU3DF9bibAEUaeemtZgx/yi88NxTmHvUcejvaYevOIChnk6+cwo2r30WC5Yeh12bN2Hx8Sdh9UN34eTz32TetWmCh09R8LOfxehtf4GD2otryVFjTNL8izvuuhPTaKr1DwyYvqUdu3ZioK8fo/EYerp7sH7jBuOSQpMtZbq1trWihugppiYSo4jGhllxR/mLvrpfIsKfzvNx8Nrjsd2lWEIdu/MuhH58NRJ33oPYAw9hlNcJpt2p2eFeL+Kb1iHx9Cq450xB/KFrkBtqo3qRMlMufCveAUdpLWtJoRlj0WA0gzUdI8b0q/bTdKWmNLXa2r/O+sPv58Lo7dmNnl7tLpxDe2cM6WSO4JRCmkKj3WoHB6kJUfi7OuM0pxOor3WjqcmHfXu1cWsOixYFkGLYoiKr7ys0MjIGUuFwCF5ta1/CyjRtCjKVVShiq+tOJBBlBZX30pciVQKlUiJrfrwovNa5fgIvsdPuXdO5zsw9+9z8yz9TeJ4LVqjz8TtUmcbOMzTFepHOssK7LGCIUyOTtiSTKp2R6URtjFpJnK+p/0adz5orq85XPROIaSddAZe2JNPGt/qmyU/+WOKXj6YAItEuI3cCKZnUcm2cpCkYDO/DIM2ycmoA8+bNM4vebTqwrRcjfBbsiyA8FMNA+wh624II9kapFcV5L45BalGxSAoDXSM8JjHI4wjB6MD2PuPbboByEQ3SHGS5tW3tQ0/LMDWoYfS1hjDUHTHc0vOeliGzL6JcDh1ztiZ+qkws7ol0li0qQVvXevjK+d15b0JN43gfqCHmV4zfwwbvwa40umNZ1BKI+uXFWYYGeWbiFMN4/WhfCi2hLE6qZSnz1n6Gv353AqfUubErksYPdybwcE8GvaNZLKl04p62NH7TlsSjPSmc1+jGjvVrMGPBIvKkDaUVlZD/tpYdW7Dg2BNRRvkTdezbhclz5mPDM49h6clnYKCnC9tZz5acIN/sDmzb8BxmLjgKXS17MWPhUdi08kkC3XJqX+2oamhE1/49qJ80lcA3wG9UUbtah9kERouYaOVIM9PVeRH58X+Dui5SL26mTZ6Eo7kerubJcBT7UPKhDyESiWLjpo049ZRTzKxrtfLqdJagCHlNv5a8BZqIxUvLhas9TaGrdxfaOraiiplNppOsjGlWdqobDC7/5O4iH1o7D5i+LZWF4TUPamnVsmon2braerYcLrR2dFDrqCYohnHM4jeYd0X2t9W68zVzpTjyd61Wmjdc/MDQ+z+I8m9/HKntz8LROBeeBWeIGcbcmGAK5mlvfxTXrOrClUsb0DY8igqaBWfPmzgKI40qEXvSqkBW6vmT2FhwoPuWRsM7+f4rY+7kn5uP8r7c7nq81h58wzt2oHTvfsbnQmRyIyqPpkqcz5gGLzSJT30vtjksv94atbT5rmf6rj0AotEW9QtqWobCKbxGOxVpMhMin7WEI8MfGxv1rbB1LnJ4mTov4yxnuYUI6i4Cgvpy5Es7zXACDOZMDGbCrH43aUYePpdmEUepz+oXGiHAa3mINLOcFrMxHKNi+jS8wDQwHpmzGRaUNEBTaIyfSgNKqU2Vsag1CqW+U5lwyoM9yNPZ2Wn6UPVM25WNjkbNzOyDB0dskLP5qBOVV4q8EPJ4tGGqdtp9nemG3/wa5yx6HkWJIjQHcrjpiSzmzY6j6fgfYTLro5VW8wd7IlmEaY6yFIz53kWguqLZGkWOsSHYPpLGxuE0VtS4zWhvwMy1Ar72QgznNRVhJ8HrPIa/elscZZQ5F3l70SQ3QukMLm0ikOf5Yn/v1ZJMWk072r17t3G39GrJ9XWjUWWRePxxqovM+MAgHFRP2eyYSZ8qQM+JJ2CQat58tkYdXR3YsnUrBgYHjcakzQ7Wr19vdVAyTxIAIwSKvKAvaSQySMGLmu1wiliJygKliFL7koBKcBKJGIXXSaFSZ7IFTBqh0YidPB82UCA1tKm4tQ2VOtiLCaJVldN4bXVWp3fsQmbvXjgDJQZg0/v2U4X2m2kU2s02q0WT2uyegu6//HI4S+vgalxEs4/f6++DS2v2QmHkkpY71UKKs/Cf2DZgwOnZ/SHMaghgsvx3FFAuF0ImrW2l8mQqrn7iiypcHo7IHtNHw3O58DDcMmF11B8n8y5Xy0Ax0xSkyuHr6EQRK15uTwtC4RFs6+o0ztM0UivQ0WjMypUrTcXVKI0ASA2KykANhjRdNS6qyBrQEM/1noBM88f04XB8H0FFm6kWU4sJs6xqTZkIkJzUUtK5uNFWMhldF/GZ2wCE3AYXufxKtSkfjXlaGdFP+SsyzwVgsbRDI/4GeKShxQlIMgPV95XgMx7IHIZLytMr7/OetDzNINAwu/aTlVxogEejeDLhdK6KYG/GMEItVJVDeVeetRbzqaeeMkuctPZUroQlr0qrPpcgD3PBIEaffBKpPbuRKabMDPTDWV5hXBsJ8Ex+mWC7URZvBZh2g2CTDYLid5G7yFRUe/BH8wH1roDVriOiO++8Ew8+8ACtlCD2UaObsjiDiIfmJ823UaqVT64exu9++xucf/75Ju9K8/+0pnBbZxrPDqRxTHkRzqgrwovBDLxM416CmKKfFdBCaTYljKeh2In9lPOzmlxo8Lkwv8xpdno6td6DFQSuE/i+5opO4ztto5SNBDU1r9W4vRaSK+4PUdHRsh3J66ulQ/qohj71KTgGQ/CdcwaK3/1ucZ6hHHjy6acxEgpSlU8SPKrJ1CSGCFYqBAnKG86XX+uXpvaubQS57TzLmZ1RtDOLtCrTOcx/cqsh8JFsW+2bJUQ6V2VRMgVQGgVMssAl9OoAPv6Yi8c0quzgEAGAYUdCcDFNGQqS+n1MHuSdUguzilyIP/I4fKedQjMvgFyMlS5AwWRactTwnKUlyIUjcNaNuwPe1j2KyZUe3PRsNy46uha3b+zFsqnl6KQZ8I5jFE4pZQVM7Uci/jDTZgO0pVnov/RwhVJejOcF6yYP+SkJfG7yLI3K6YOn+IJ8CCtu+yzGPDmZVicriCqL+Kcy0FGNhkaQVEFVGXQuINJz8U8/TQsprCSFFIlbIJvOyhGh5qtp7ZgaAcuMEpg6eJ3LSuPSJhW1vE+T1Skvqpr0UMT7bGD4rtPl4Vs+xpMf8cxTcNQa+XM6WWHJiyRNJxYp8yJvqFZRxQheOne65DmAPGF6VdblPgcq7f00Ckh8UNeEgEBmsvKsDT+0KL6hocG4Elq9erUBcWlhWvMm19Xilyj85OPiPNL7WyCvBo4pU81OO77Tz4S7JMDGYI+RN/E0NhrDzNkz0d7WbiYKi8danqI6IBCSdiqtVWEFjLIIhoPDxmSXk0dNSlYjL6DUOzapbFQuTz+1iveD8HnakcosN8P5sh4OR7e2JHH3ALVpar1ZyY2REJFyw3MWcwXjve545pNa6VhjaMJJBu1rmyQX4/csuXx1pE2HVS5PPPGEGcAQP2666ab801dO/893piefWcXSqkCOrVvq2TVwNtTBPXkyMp1dyAwMUKNqJrAF4T5xOYrYQh+OOkNJ1JS40ULzb3pdCR7a3I/zjqrBampWZ81+6d1d/6+RTLRUeoRAR4Bx+AhA0hYK82Z0QOv0FZLV+ACDMY1eWpXAVAojfXajlL80IinQ1gW/KoCkVhCgAlslbDEV7u/Lc+UsvmoVcmyAi088CU5qqK+FbOB5OZJWqzle0vKk7QrMBHjyyy5Hkj/96U+NRqiG6C1veYs5t8nmqfr9HuhKY/Owtu0CpgYcuJhm3SS/rdm+dn7ZmuDBZOdToHTwHDWbpHkW9gu+FG8Kv3Hw9/5/NepXSH9/Uf8X/V+mIwWW/z30+kmwPdFTtHbtWuNlQfcEJtLeBbCaZykN1fb9Li1e5q/mZWrFiK71EwmENUdT/LZHtBWPykCukgTe0jh1rvikmR4EVHbmLaye2HCNP5t4fBk6wmBHSodLhei1fcKKzcR1kMDa8evs1SvC/6J/0f9mUreApVWOy7uosIYdjuzn+tnnh6sjhfEUPtcX7Wvr3Tzy8JLXrIcunurarPWzAooYLDqAXKIXuXiE6j+j8vjh8NcBnko4XdY6O6sbWGd/u+paEf+9Kriy8FJftJ4cCeXz/wrIjvvIv/Ev+hf93yJLtt+zrhsjGuXIk2pcg8eNYDKNuGbiqu7wflrBeSnLzIz46h/vNRa7MZTMIGmes9479YRv0DRVt62Z4JuTFqYBFQVyGiDS4Jn+qZdNmKP+SPUtS2H4xsJqHF3uszQqjfRkh3YBqQhyvhpG5DEO43LJEWQH9yPb+hQQ3gOHtwa5+qPgnn4+XJXWBMO/VXWVlBTVwwmkm/ZLOhfxWtqb+vsK742dkwQuYoZGfm7b2ot4zonGgBsnN8jZvM8Kqj/2e/ljIbAZZvDSns0tCqUy6Ljtfjiiccjhm1MlUFKJZF8X/LOnwFvfiNLZk5h3grRJIFGeBWDFajFTcZoEksHq0FTnr0aIzCztf9G/6P8E5fCRTX3Gj7sRc5KWCZ1TW4LLppbi/et64C2yuuvfUOPHjAovDkS0SSxQ53ahzOtE/2jaDKlE01mE0mnMChQjnEphcokbD3ZEMMvvxrQKD36xZxgfmlmJGOPfOBxHjceJJVV+rB4YRS+/f0atHw92jaIrmcRX59dgUZnqHqmtbwg72rpQzArv8Rahrb0HsSI3aEXijactNZUym00i/uIf4Oh5jCjI6pwhRM59K7wz32AqqWU4jQOALrWbRRErrCqynprbZtYsw43ZlSZ2Pncgm86Y1dm6Y0EBK32+U00go6984oHduHxJA3aHk5hT6cNvNvbhc0eV4ehJtSZMNhlHOkabuLzaiiH/mUwkhKJAOUaZplKPPSoHRAkuO/79P8jwgGkinLXl8NQVo/rCc9H5/RsUI6Z+9SPGJ7vi8dGWfuqpJ1BC4Mrw/YrKChzYtx+NzZNQzzCNTQQ18kMbjQq7CinBQvj5z1fDy0ItMr7ItVOtizxysRXRfnE8d2tUja0Oz5VvYaoWQGvzAI22qcNSA4eG5+SlVrArk2q9yss9OPbYcTcgiXSS72l5tItCNIAEG6SGknoz4hqKhyhQUdSwYUpkkoiloqgurmE8TgTjw2xgtOGAD6XeMoymRuF3FzNGlbKmG1jlkd2/V0UE18zZOhh+H46ktBea04ejw4U5+N7mFzYhFInj5MVNQLyXciS/4+RVwzJ+3G1G07RztvhhTXHR6KSmE2iIPm3kS/0quq/0au6X7mnDUO34Yp7pyGvls7a6Blde9R7zbcX3x8fWk5/5vGvmt8KbFlZzxSzZV5qtX9ZMtYinkvjIhSvMhrzKicUnm1v28QhJ8arc85c26Xsi3ZdaYHQchtNiaJdL+dI7VrrtsMqPPi8ZU/+Q6CMbezGUSOHfppYzvANP9UbhpuxN9hdhdyiBAXljoKJwHoGqwufCnFIP9keTZprDCBv8ch3JW02HqKaMh1nX6ogn24N8l+E0e/64hhLc2BLCGyeVoYxV4MmeUbyxuRR9iQy6CHTTCUpP9YRxcXMAP9o1hP9aJKDywfWNr3/jG6FoFB2DYcxtrMamvR3oGRqh4Dowb1o9yoo9Zrt1Igg8jQStqecg2b6WlWcUGNqCzM47kSubCVdAq68LiAWYJjQrcaq0P3q+CzPKVbkdRFkKCrk6HNc270BwiAK2Zg1uvfMuLJo/z6B0Z1cXEvEY9rXsNxqQ5l2FE0lctrAeUxhPMe+92BdHLxn5zIEoLpvhZSX2YNUH343+DasxsPZZNJ58KtOp+T4stDSBgODCTxutzCaNmPTfeT/NWhey7hSq3/oGBB94Ct6pzXDUlyBw3CIUNzTAWWyZvc+ufApTJk/GpGnT0dfTDXl80PDreeedi+uv/xXOOP1UCqhVwQrqmCFVhM2b2SBQRZ4+vZTApakaTlSwddJ22V6f8uCC9kGrqy1FdY2Xz3wIBKypG5r2oNF+N1W15sYAhUzCSM3NLQ1Ow+Fe1NfbvrpUWbNY27oO5f5yfRyV/kqWh0Zm+B7TGPCUEJg0PSIHv9dv+JTIxBFwl/HcCT/N/v1D+1geRQQtv6kJppoof/pEeMTKpzpGJfc6523lU/cLj4UjOPp2IQCJdJ1mK1wY7uAw/X0Dxh+Tx8d0l88A/PVwxHqRC3fCUTaF6c2h2hNGQ6ULk6q9aOAvEqccZrI47thjyfMZZj7P9BkzTGduX28fZduNM5eWY1ZDMWY38dfsx7zJ1ARibGQ9ASw+yvbe6cA2NuDa+dos/yHvtQRIGzb4PB7TUGQIhmpIzORVhjFrJ/nesdTINVHZYpp94F9Vgvy9w/HkEOJzE4JhdW6T3tPPgiBaMcxvgnVlYDiDB1f1YnJTKf74aAcWTwuYaR8sDQOyGkkU2aN1D3RHUcrnZzQQJLYP4FQeFxCMnuyNIMD4P07tJpZM4ZmhOLaGkni6L4ItBLBN1Ip2jqSoHY1iTziN7ZEENjDM7kgSq/tj6GQD3Ztm+fGbm3hfG/JuCEaxM5RGmPVvJQFxK+ORNrVxMIZhVtKNwwmTx9NqilHnK7KASq3ocGQUTTWVmFxTYbwXNpX7MX86zR5WHrPDhsmKENgDD7Wo1OBeOBM9cLDS5LqfQSrUCXeT/E3ZZC1kFeiIifv44S3MyLNUAWUHd1Aj2sAE7g5n0L7uGezZvQez58zC1u078cK27WZuysrn16Crqxv9A0NYtHA+IrR/tVXQM72j2E6Qml/uRksshSSN4nklbAHLAmg87UykwiE0n3qWmaw3sGkjRg6w5acQ+WrqkSSztJWRTcH+INwzpsI/dxZKZk5DdN02uCuqEdvfgiw1M2kjJdMmg+qmWT6w6umnMW3qZNTWN6G9rdVMODxwoIWCWoQLLziPYdymklvCk/9InuS/aP36NgJVFpdddhz27u5GQ70H55+/hAB2gOHFLKuVW7asAXNnNxJ4yjF1ahVmz67H4FCQkbhRXevGkqMno7GhAq1t/awQRQbgvCzQ+rrS/NfUl5BBMTWhEv529+2huZxgBRxBX7jfaFQBbwk6gh1GYyp1l6Iz1MVKV4yReJBh+oygpKlteYq8BrRsyrUfIDiEkGNe1ZeQDTFdwRCcrPxDg0PGrY9ARxVB5agW255wqjlO8omvSZmqnMqrtp7SSJGeaS6U3pO7ENunt+1DPxxLoC6Qwo6WQezavctor2qIkGajqa25WFVLUgMIFBNYaWZU+ZyYNcWPra1RHHP0McZdkEaYLF/8zSbOnq5WrDiaMq9Z72wQKllTa0uLcKAvgbSjGIsWj/sF29ZKLU755Tmzh2NmNmPh1EYMBEepYRPwlsxFS8+Q0VZyAlwCkfJ07KzJRhMTyVODixpHNtyBXF8bUF43ZjUcltjYJAmIrgytGPIp2dVuFqNPBDZBlBofoLUniodopu3vSWCoexgnHFcLL1sRLzXFO9dFaeawPN2UC9ZrOaxUHPa3H6R2M41m2oVsBGspSwuoEPylNYRhpneEmd4/ksCnCFZbBmI054qQ5XuT/B4EmLf6YhfmlhcT+OX3zAU/700p8VBjd5spE9NLXMYakY5QTS2rmOdBPljEhriM39JyxArWbZmJWkcb5Ttx8uW0ugC1Mi2R54shglR4NIYf3/RXPPz8FrT3D+GOZ7fgzpUb8Iv7n8aPb3sIv733Sfzsjsdx73Nb8INb/4pVrjfB4Z9rWmNKIhzB9Ug88w1TiBbj7KPFzGiCLVSOQsDEVDIhg7z2Et41QbMs4Ed1fS36+gcRGgmhproKcSJ3cx0r65zZbBmGTBzdVB/3EpF/sbEbw8zYU8EkplAoL5tVjnpmRuStqELl/CXofOoRailsodnayZwq8o9X4EKSppU60I3gHU8geO9qJA/0INXZi1TXIJouvQSj+3oQPUCBUitE9F+yZLGZIb9962YzK1m6hUyF2TOnG2f6bvJCWZbQHEySKzOJ3mIJtTjNMraGZc01C95NwJFJJ3MlSlX4gQe24t77NlmTGKfXGRNm7pxmjDDvbgpEIOAxlUfv6miTYhRgDkYG+TkWMxsUNTfSjjIEsFJfOUYSmjPF9PL7sVwMqVwSEZqAI/EIZtXMRk1JlenYLKP5N54damp6J994qUKabZfywq74lBYBj8BKw9o6l1alfAqENEyteTW6r3lDeke8FDDpp0mU9ixuPRfIiZob6pjOwJhPpD1791CrYkVX6kb7zYAP3NQ0WQEf2xRCykxWpYZKMHviySdNHPv378cjjz5qzrWBZyrrwvodUfKnCPc8J7kn6NLUMTsfH9TSqB3R0qck37v4xPmm4Xli8x7KdhxB1p+712whWM0iuKuvUi9YGmUh+Wjup/kw+ujtiN3xuzFt05aBQ4gf9SRdCLtyGLnu54hd/aP8g3Ey+ZeexPL/00PtOH5OGVYsqMKL/cVYu7kbNz/Sg/sJUm86sRyDI1Gs20z5prJgfGTla6xFOawLxvGfm/vx/MAo7m0Lm07vFEEuzXRWsI4pnUNUDPaPpmjVaAY7Gxfekxb0fH/UOGZUmHA6h3YqEUPUkog92BPheTKNCHkmc30gzvrNB4N8v5vhpIEOUjZaoimjyGTIO5OtPF+oUX39G2JyD00/P02SXT1BNFT44aIwHOgOmk0RyzwUKqJqVziKuqoSjKoTrSiNJae+E8nd90hmrQgzg8gGu+FqWk4hlunHD7CcVFhDW1ejMUfzspStQ7AX/mAbmrMRNKSGaGZmUM9WYh5BqYKt3fzZs9gSHIulRy/BLKrpy45dahKbZUZqaa+2do/ihUGCK1XMDy2sxcJyl2khXCzwfTt3quMIropaBFkpc+VVcDLulMttWlCNSHgKKvQoU+pIZhFZv4kPaAvzOpUcRf37L0PPn+6Fg5pf+SnHoaii1AiUZjWHCabl1KQqq6pQWlJCAJmGUrbUlZUVvGc57Tct1UQZpWDnsHVrP7WfDAFvKnbt7GTL76XGVIvt28k3AQD5pv6ryZPL4KMWNxqNGDOwsbEK/f0RMydl9uwGvPhiC+qobZWW+sx9veqjmV5bY812lpEgf16jqRgqiyuQzCQwmo7D7/aRBynEeb+2tA7BKBsBJrTSV02zXH02VBVYkcp9ZQjHw0hqcTFlpoQalVUh+LiMpl4ZzUmCiMw9l/rltHCaMuAr9hkgsefU6Gefi/86t3+aH6Oj7usdHaWh6p60HvuZ5ulI+N2OOHoGouTXZDNbe++evZgyZRprfReFIwOHuh9ifZSTNGZNLYaTleKpzSMEAy1IcJFvlC9qfXN41LrAZ5991vS31lV60EAtasHcUkSiaTz6/BCBJ4MSfwkWLFxo8izaIY2Kpl+A2tMialIPbdxFDYJgyDhk+kqr7R4mT9gQiGey7ARmS2dNGtOoslkCnTMG/8xlcBxzLLVPbSUfRbG/WEU/RpIf5VnHwVFqadLaLjgdntNOZ92k6cv7IqtMVNoOfPvH6/CJd8/B8/uyuPpXrSh3jaA3THBi464F4Hc8MYJJDV4cv7gGT6/twKK51cI3I9eiB6mNJcgsaU+DrLzqovnlsiYcW+XDWTUluGRSKR6n1rV9NEksd4IsovZETU8aG+NQGqRJJZlnpS9AfqSZPnX91FKLKmHYEr7Xz/pWRx4GCfjSyL1kVoAKjPrD5HGCRYAylleY56fW+C3Tj5bfN8rJpAdXvYja2gp8+OIVWDitGcfTrj598UyccfQcbNnXhhkNlfi3s5chncph/owGnLrI8iODypnIdK40rTdTB0RoFvib4SqdbNB4lJUzyePMWbPRNGkyKqprUM/KPmXqdB6bUdfQZPoNJk2eZHypT5o8Bd6SUiKqixkmmksFZMZ17mWr2zU4jEsW1uMh2tANrKQrGuRjOgaPnyDEjJUxfl+gFCWNTSindlVCwfexQniK/WY9WYrMKVbHWJ5SBIXOP9yEmve8FUVUZ4sogDUXnYK+mwjAGWk81ChOWoIigkZ7VwdaaRI6mTZpKTG2/PKlFaLZoxbK5/WhvYOqOZFblSwvS2MkLWkzWziPx4GjFk9mRRtixc4ZoNpBoJIbV2l/KthJzQGaKTTBm6pospShry+Mnbv6MX9evemLCoWkZWRMmfX2jBinhcUs/Gq5KcmTi+lIEJxi6SjTbPXVqY9K2lkFwUvaWZFT6/Uy1Do8iFDDUuXyurxG2yr1lBLQaG6V1hrBU3asvyRVRq29lLZGMDF0cIYPIatSHSnZlVFkztME2zi1QZapZE9rFs2C6tEBBmDlKGlCNt4PpzuHJzeNYEaTF411zEs8i0SSZuCsmdA+jDIltTA7OhplBc6gjGXQVO3GvauH0NaftPLBhtlPuVmwYEE+BQSqth4j536vB8015dhDrVtiL6aZ7dj5XgmfhakVTGV9CcvBHrMsE3EMqMgDT46aCS8JvQSoAEHch+BwkLKZMoBt5ZtaLrXL4aFh+NjwltFM156SSZr+2lLdLgcd9e/ZDe2Y2lxFbcSFG+5jY0genHN6PVbuSCDEsj9rkRfbu5LYN+zA0hleBHwuDPRF0VCrfkorbXd3hc2aVgGkfnHm6w6afjsIkmupGNzeEcGaYMwMEhDLjLseTUdgdhFk4zDKa42iy7yV5jTCuqZjmHUjyPsD1K6GyV7VU2lgIoVP8jvD1LZkCkYYR4rv650M759WW4x6ApXZ3GHT/g5UB4oxua4a3/jd/bQfKRMlfrN1TzpCLYpAFiPqnbBkOoaGY5gxqZ6ZtTrPleDkX9+LnDuZLyxmlB/0XPAHVhQPLxjClOYrJ0aXl/1xAdeZvC6kU0m2YhlW9BJjQuUfv2Lqj6cRfmoVRu5fjdwUPyqXHIfgfU/DRcEwPpmYiKZP/Rvc9dVI0AQxczx4TyNHag3szlOZMWqdS2nGqtNb9j9vTyD5KLr55k0Uxgze9rbluOeetaiuqsDJK2bj1lufY1zUAig0+p100mSjcTz19C4KOW14mkssDZx22myjmYkT6gvxsiXqaBtA32ASgRIX5sw5yN87f0pGlCZdPE0ho+DEU5bXyWqadvFkjGHk9C6FhkA9RkZD8LPF1oihwEyawqG8nVgeh2O9rQ1Y5wwzFuil3jgCSo2a3WC0ZZTil/cIbcmW7d9EQWZ1rZyB3PBuU/G08/CkGrdxrTPKvLiqllFDspZxyNvnQmpKsXgM69esxSmLqDXG0nD4gf+5n6Y/tQmBtxY5v+lyy7Om8nDH6hdRxDKOswJeceoS/M9j61kuBHrmieJgNNK6Uj9CMcoC0xCJJwiQKbznnGVsZGWGKh5qrQyvvSG1p2QRgckyoqV9ZdA/0I8n76zAsrMimDI9QMARomlrfFkoKcYXQ0nxuG8yUXAkgZ7eKObMKMfHf0kgTnnw0TOSuH6dZoOz4aPMJqhgvI2GyS3PplERi+KHH5mB712zA9/+z3EHdcZj9d+ZJAOyqlTqr4ZkmRldjWpqLkn0+taN92JqdSUROY1iqmA9bA38BKtqFkSUmgOhHDMITvLEObWhFsdMz4/ykYGJjlXI7r6RIEWWE6kklJnAHJQs+6wC8PcqBdOQ9X4b1eOW0Yg5n0ZtZWqJ1YpbFUJnL/8NVUgzF6og6DDVzH0f+xK806byV4/oU1vgoHmUcyapbXgNGDT9+xXwTp9Cc9eBPTt2IBjUZo7NaG9tQ2NDA9w0O+NMnzSq8ooyY/7J5s43VGMkoLrllo2mM/2KK5bjrw9sQ1mFAyefPB/xOHmsImHatm3txtRp1AapOT2zcq8BLi9b6qqKIixcNBlr1uw1nbnSmOZTuyyjZrlpYwfKK/2YNdMyPW3SyJ8Z9eR5MDbMd4oQcBOIsgljGgaoNckslMM5n1sjf06CVIJCm4Kb5rKP2tUhRE3MuHXRWkDDfEsMtbBYoC0wV/6TlCWf3B2QBJACWE/B1JBXTKyoIyNhVl6axKMxs9Ri/vw5wMAONpQ0ncqm0YwfwYHWDjaoI8wTNWwqmF0DcVSU03wUH1ieMvu04YD6hzrb2tBAQMsQfCQX7b3aUJbAQwbL/dAbL73U+jSzeNfqzWwUnYw3jTOWzEH30Ag2t3TyNWrIrA/7ugfRHxrBm6iB377qBTO6lWSZXymgUqc/49c4m5v80QQJgagaGrVoit94OqAY3Pn7FM65zImKGo3IRnmfjR9VsCzraYoNq7dsopvTlo4RPPxEN97/b7Nx1a+7saQ6gsG6BmqWNKucGYQSNNMIxLSiUEJA29TtwC0frceNf9mDc1c0UiutYtKEUk7TR1xGs76gioyR+g7tZTAHUyweN9qg+iBlZquxUBzysHLzzbew7rDcmUnJslWj82SJjkW8KV5KpvRPU28+9vGPWo9yqomHS9XLkv2FV/XyEdNzg/24lcIk16Y8iLMAAP/0SURBVLmq90JoKY1Sft82ZSpOOMjX0N+m8TQb0OI/aVSpji64JzXCQdU7TfvbmYjDXVOJzChbRrHH7xvrXFWl108x8GDi0j9pT0aDYniDhSZM/kt58BZQ3XrrCzQX5c6mCJEIQYTNTUUZC1Fap1PzztxIaNqGj4YBgSIaVtcZhZTCXVaubcUciEYzcEvASSr/Er8LbMRRSmCbNl3O8/Rli1K5NFtT9U1RW2NDYuYTsYKqP0xjKeKCtAf5hqIuZ/ImADP8YfhUJsnnafg9+YZBf+Ih/uH3vcXUDBiW6VQ+Y/EUBdHik/IYi6VQTKASOETIV42qRaIJmsUeCn3GgFqMFchH1V5A4fG6EI0QPANFRkvwqV/DbwGdKEgQqPAlsG3fAFIso5kzZ6HUzYzH+pArYfl5LceB6nvSSJo0FIGmXI2YsKUB02mvkUg/rYS+vn4003Qc8zjBdD/++GNI0QyRxqwt2t54ySUmTmYB9zy3xaSZUZoNSi9athBRavertrZYI5JExXOPnYvbVr5AbqjMyHuqKVeec9yYRsVU8QnzzfSliUoBNoqUnrEiI6cQCacQKCVvwUaCmqIoS8DRfLdRAkG1b+J2caZQGExV+UP/cwCLEx4zWdJZXoToQBrpUBb+aUBVdSnKQf7R5Pz5BdUsJ/KdaXSx/ETyhiJTWP14cpuzaNEibN++3exlIHdL2lNh+fLl2LNnj+mrlRUh3slDxb79+zBzxkwz+KH+SPW7aa2ewvz85z/HscceaywETeVRGIGa5OKlyNQf/n7wgx9Y12wZc0OhGIZG4sopK4s1AqGfRrPMfnz6byqbxFFuJVgIvClhmN5cYToRbdJ7CncwFd5/qTA28TGfAzcd2I/1w8MqxjGy7WmRhPB42u/vnm75bnpZMgWqvOmo/3Ya8jcMFZwX3j4iGn9BGzJKvTd3ilhZeVt7t/3hD+tNRTUmHp8WScNggszqcqZNb4vnqjjikZMAospl/FmRTF8H/1smp8VHjec5tSWZv4ha7/jqelGKmlJnqMN836s+MGpULoebGlMCFZ4KjCRCvO81oCiNI5FKUMsqNryNJKklUnvRF0q9pfkYSdFBC5w0qiZ0pjxo9Fa+o8Rbr8cyX6MEegFXMYFIICbQEmAFmP+IfL0w/4FiD0LhBNPuwXAwhtpqbY0WQ3UlgWRoFHXGXYJF7W0dmNxYwW9RU0k7zRw0BHfzm+RTldWXpCkQMu1EAirJmgGsgp99T4CtX+F54U+m38UXX2ziUr7uW7PVyJ+ZzMnnCQJafVUZmqosDaStbxit/UPGHJQcmDAs83efNQ5UbCkQo2ZeHE4jQ7B2yUvsGFE2CUyhkWEDFiq0nMPoYGYHJGlU8SE2Go2SFesNkdJzoC2GqVN8ZnPUoRC1LpbL6DB5Xutio+ZinAQ/H2WN8ZeSt7LzpO3KD73tU8seaRXQaHRUC4OlfUoW5bVBoLV48WKzq7Jc3Eh7kvxp4EMbtKiv2T7u3LnTTEGRY0eBmUZuBVJyAy1N+NprrzXvqywOR0au+RsHKsLw2q2deH5zu+loVgtWWaoJhjn0tA+jYUo5wkMpeH0OBCp8bBFTCI3KdS+FmtrIh684DgG25Daps1IJlzOwK6+80lQom+QzSKuuL7jgpX1XmZac/54fGMD/tB0wioYBFOZHCbfC6I6lYdECwjsmT6FmNdHkOTzlEE5kzSzaKlaeYgrMhBI/LImRLxdmnOz0J596BomW/XCyEpRc+W7KmjSLLFsZVV6FVJxW3Gqlrfes+ya/Aq18fkU606WJ3dy2vmPCm/umjcmbVibAGMmjaiwTRyw5auI0GiEZ63V5qBlQOPlP2x2pRfYRzHxFxcb8U7gigpGXrf448Us0fUzKGUbvCpAdjGsk7UYJtSCBkgBV6n4skTY7x4yq35KiQGuMYOk0008EZppAGTdalfr0qJUxvEZ/lL4QG8/G+oBJs0gb0MoFtjQ+1ihWQB/iCcbDLAscVOFU0dRaq5Kkab7Z4KTBDZFaesmkXUEUXqRKo3CKQ3vSBYMhYzbLl5VIwe9/fpspK02obCJAJRi/+qCiBKwKAq7MvLKAvAek0D7A95kfgdm7zjyePLQacwNyvB+9rhW5lhgqfrTQpMXk0PzJYSAYRU0Fzb6UnyZtGMlcCbwErPX/GUKqtxgn/Tpg0mPzJRZP4AdX78TnPz0PazfHWM5R3H3PMD71kSbs2R3HYxtG8MX3NeF3t/aiamYJTpgiTdlDoAzj5GWTx+KxPSBosEIDFZprJkeD8t2lhlQaksBbvqY0yCBgk8akUVkBmrQsO67Pf/7z+OY3v4nrr7/eeFlVvLfeeiuuu+46fPKTn8T73/9+3HXXXWNTTw4mxaOfDVTGZ3pXfxjtfSEjfMVU2cvIsTgRd/KUMqSDSUzVLGqj71IoKHQRuSpmaDmqP25xMzz51kIqoZyGKQGaXPfjH/8YTz75pAGoG2+8Eeedd54Rku985ztm2yKh8qFkVb8f7t5pgMi6Gi8UkTQRDZuo8zJAtN8ZDuHs+sP7kjJE4ZDb1jXdo6yEDgzFKQxs0YPMY01xEfYQPNTYaCLocz1RquM0Qdh63dcaxCSCsI8V5/meCDYPxTCNIK4dUXaRL5sHRvkuzQq5RsyTnd50D7WYSIQVmBXoqMXWfCPmQbPSVSll7thHLyt34U8mkDpBBTr2T62i5k0V/orMz6rs+smxoFJwMKkvy0etKeANUFsKoMRTQpCW1kQ1319unvmpRWmUz1skP1Quo2V5CD7qyJ9IjF/mndBBkywZTn16ct2ryqiKrPSa9PDcy3Oly6f0E7jibNyUb02F0TPdE09kKkozl9Zl8s64SmkqFpa7nDWqoptpHLrN2qqpAEYWCTi2KaLJopIzW1OSySGAEhjp2r6vMIpLQKFKp8oks0QVsiRQMjZtwqY9XQMGFNPk2/GzJxN43RiIRDGvuQ6bD3SbEfJILG4mTu/vZdiclkZlsGR6E9+z+mwsV9dJeGiiFy0JYDCjreKp1Xjk3FByHkM2moOH2jEZyBd4n9Ztd7AF045pQvkJDvirLA3I5o0amSmzAvjDzQdQd1QFTltUjukzc1g4s4amrQ+zp3swc3I5qqYU4ahpJWbnoLsf78dZJ1Qac1wyq4ZSPBBQiz9SOORBVWayeCqSpqrRUmmtAixpRnoubUuOCVWn7TRpU2D52dq1a5cBvQsvvBDnnHMOvvKVr7B8PUa7Em8Vd2EZ26R7+ukdkQGqzt4Q2nqCvKRazHeG2yPIEdG7e0eoETjRNRqjGp9CapitXSlVegqbuKqZz8cvmmKESiQBkVqonxJpT95TxkRq5eRh8TOf+YxB68ORktw+GsUqMkEFWEh2hrQsQSD13mkzEKJpI1BZXFEOPwvskCyzUGSmriHQ1BOUkky3dm6+90AER1HtFv5uGGDLTU1S8zxu2D6Mhbz/dJeW5VTgp1sGcEpjCcEJmFXuw+93DGMKwWo3we3kplKs74viqBqtg+N3WFES69Yi29uDbN8Qm2lKmOZyMY25vj5khoaMu+P/DSReuglEElIBk5le8jqQgHhcozyktP4mCVCkJQlgbMDRufIic0XPRAIcPdd93dPPrmx6pndszUoavjQ7VR6FsYFJ76jiSluwSUAlORC/DvQOIxgZNf18Lb39qK0ow+aWbtNX1UfzS4MHqv4aXV1MoLKnJ9AWQVGWGk2gCG5GXaKJyFTq5AVUU11yLh/rF80vL/OTTSLaG2VDkEVlRR08AQJ+FYFZg1YT6kaOVpAHAzQ9B7qopVWrL1La4wjNwFGEYqNQUzoUSrBORtDVOoqGSidOOKbBDMpLI1B8AnRpRlIyBD7ii2byywzVMwGXgF3TOwRUeibtS3ycPn26eaYyEe/kNlmbCWuPz1NOOWUsDm1TJp5rNYJtOh6OdF8/G6gs7gnJTY1mYnlrxqJalJKZWtfjL3HSxKP54nWjeXY5vFkKCVV/k0O+Ukia0yKB0QcEVoWkexpOPumkk4xp+FKkKNupDtqaiU16X3A4g63cBQ2N+MSsuQQWN86uazT9jS0ESevtiYlSC7Y7FKOAMR+0GH5HIHqola0gtaAotawnOyJ8Nv41wxBGMZUFrzWB1gTZHP6ybwSruqlWUwKoLIDYCDOxzX5Tn9W0ie07kNq1G9mw5iRJ63Aivf8AUlqS09Zqhf1fRi/VT/D3pcJvHF44X45kfqhySOAl+Nq0QUeBieRO19LSpQnZ99XRKxfEMuEkn6pgCqf+F1U87UqjZ2o4zXw+htEzuTJW5bNJqdcCZgGARv3MxESaeCHt/0WpGRqRzFIEWPlGeC/FFjDJhlxrAQupiBHlCFoe8tyZo9bEa2nLSrdGG2P93XD1/pnHAwhSISirK0cxzUkpDFn1SebGu1lssjjrwAXnzaJGCqx+ZggLplZj1uRGzJ1Sj5MXTEFJaQBLZ1QjMeLG06tDuOy8aaa+K9F2aWzYsMGAs8Dm0UcfNWAv008unaVsvPDCCyacvJEKZARIMgNFGsCQNqoGYIBKhki7kov6+9lIM045zNu6ZasBNPt9G9gO99Mzm4z3hLWb2/DsCweMdlFLU8dknJWxj7ZyA1XDrjDNv5oyhFgw2bTVR5DMaOlIFh9828ko9U8csrzmmmtw9tlnGzeq+qAyrNbqAx/4gOlM+1skUFg3OIQ/tLYYALFJM19/uGR8C50Pb1hn+k+KVHj8pxHAZVXVJu3jb1mF2DaSRH8sSS0qin8j2F794gA+uKgS5VTd2yMJxAm68yuLUUmT62ebB/DueZXoiKRwYkMJvr+hD5fPLDOTz2ZXeHH1pn58bmktHmgdQTPV86Oqi42Jow9lWFAx2uHGjS21THU4S31wUVazWsLiK4b3gvOthBWQgEJA/C/6X0wC81ddRuNSmc1Ru2ajqfl56oczI8IKoej5L5fqQei5a1C65E1IVZ4Aby7Gu3mN3aGKKx3ubxDrplaT/OovO3HFObPxw59txuIFjdjWHsTCBdU4dpoDM6dTuwl4EGedEPjbnekiWxYPPhY+O9y5aMIz5cq6NJaVGhKRsEDmokDNDv9SpHjUYIgMUD2/uRUrN+5HY5nfQL5MOQIeMlRB49EYnKVulLk9yDI/oxotSObQw4+nUxl8+O2nTOhMFwkthbDqsxJCT548Geeee+5YYl+OevjON7dvgds2R0yeaZtT5T69vg7nUItK5NK4v7MLq4jSev61+YsINDJlDia1aA78cvMQzpsSoMmonT0yZmHkys4ILpxeRs3Mhbv2h9BA4IkTrY+r9SOYSBut6pGOMM6dVIoHW0Omr8pP4Dmu3o9VPVGUUONa35/Ahxflt83iu3IzIwFMbdqMTAe1SjLbe/GFaO8bQF11FcJscaRaa/hXnZQCchWI+lekCRxMKlip4P+iIyfxk4VgZGEcIl4bWVFKll5BWYx9fDwVSptGcPXPtrtUra3HNGdz8s5ALS1LTdzpgVvr0KTC/w0y+TVEYGHckkMNdiUJWJHRFILBJJoafax/XmqEtAIMOLoYzDKVZbpZ6To8p/7WM9FLPb/nthsxRDPP7XFj0THH4+ijrZ2sXy4+m+x8Kazpo+roGUZrd5AaQAbhnjS6WyKIUYsqKnUiwooI4pcWqHfuiSA6FEdZgxcjEc2vyWHZUVNN52chSbWTGr106VIzc1jqtY3ahR9/KQqQcU/19RkNzymm5sOqzLaPhIy9P4+28YLyCpxFtf7J3j5cMqk5LwoHk+5a2tAQbb+tA7TZabcVE2Rm8l5dcRE1xSzCBGCNCWjR6XA8ic7RjFkEPbPMh0GClvZKK/E4TX9YU4kbK7silB8WMGVtcY01J0TCAWppLHlkujuRC0eNQBYx/1KXZS6oA1LqsfrrZKsLqDSUK9Vf5rLuSc0WD2XH655Ml3/RkZPkJd7RhXh7m9kuzcVGlmJkJKGwkhxphRFZwSwNw6ZD39Wzgntjp+P3hCOKwkEg0lQExaFZ9TQMGEpAk6GZRwuFjZPTMcoYpQRY39RzjUQeTHY6zJFBNaCh72jU1VfsRlWlz4CRMuFyaMCDwEfQlYwV5kHnNk8K82mTfc9+R42oyIRX/zaf/+6ej2Pb/qdpep6Cu2/7H7zpbe/GpCkzeP5HzJozz/RpdfZsR0ybB7OuRKJhWlsRxpVGMh1DKDhMPBFWsP717iPQhlEaqMwDVW8QHZ0DZukALVTaWbSt3TLv0ogOZlHf5EVPKIosLRoHlaJRVly1Cqp4y46aNgZUmmehTkl1mEvdU4VUZjRaoKFPdVTaHewbN240mtYhZEoxh1mBcqwc7CfuO8zCRhXSJArdmydPxQqNFppwYrwDZ1BDKTQTD0fShmqpMS2o9mFepRe1BKhyr4TBaaYpTCtzYxLV4SmlLh69mFleZDrNFaaS+dPz5hKPcewlH1vH1BYTxNw4qkZmL1OX/77+6pcd6EeO+decKMfs2Ugwz+KHLQgSFv0kLOof0ciIwFz8k+YpPimceKZ+mX/RkZOmWWQjYcN/T2UlHBR88VLuZ+KxuDF3RHaZSTbFd5WFGgnxXHKrEWz1ddnhRHquctM9e+KiiF/kX2tk729RGhEGLqJmkzN7nJo+LCc1GwMeBCJzzbplpoeMp9OkQf/z5/pJlqSJGxAqCKepFT7KkP1cZKfZlj+RGk3199n3rYmwWgJmPbePNhXGYV+LxAevpxjDwU6U+KsJkMCk2kVY/9zTeMMlb0NlZTXj9WKwvw8V1bXoGdiPfW3Pmrz3DbViT9tqDAy2IRzrJ1jJW0YEuw+sR0V5A3a1PInpk5Zapt9zm1qwcv1upUxrTVEecJth42BPDl3tId7O4ahlNWb+yEBYc3GUUJqHyRQ+ceWZKC0ZHylRYauS6aiKJzNQRzuDh8toIZknFgbhib4ePEpt6V1Tp2F+aZm5Z8WhIONMNMmZyNPDUz6cZmJbM4x5dFAr4k0rjnwAfsO0wGPNMP/nT8dJuhLfy1/ZZLJ2SNh/0etC5H0yGESqr5flQBOHYKDGlDUCJfPmYl9HB00ga8hdJMAS0Aio1BhIm9W1tN2jjz7aNKYCMAGBZFUgpQ5eDdH3UeNXWI2A2TsAa5TORXkyfsUOR0yf5olt3jSAqppitB2IobLOQzn0or8vhMHhOKZNrsKJJ1UgPhpDIpqgFaG65Bnr61ValCbNP9K50qNrAZLSKCVAebHrmUbi1fDpue4JiOwOc93XPYURL3RP9VZH/ZQ/1V3VZ71v12N9Q0cbIJWWqayjqlN3PvUDBDyVOP34d+OnP/hPHHfiGeg4sAdbN2/E17//C36zhGAUpzViddPYE7iVN3u5l/in+FMEa+XBo0nHPMmt3rgHK9ftY2DVshzKqDloxEsjqk7BPu/F48qoEwMRHWnOUIXU+p7PvO98M8lNpD4pmSmag6ERE31M2pVGUsRojRqoUDWHQoVduEfZ60H25MR+CsAvHtuFM+c34JS5jeQWNURYpukhlAep0Z1bEVr5hNmY0j1pKqovuIQmngsjTz9OM6MFjiIPShYdjZKF9pbr5o+J4hASmpE3+Qv+rPOJrfLfeP91JjslhdAcSSawbWgAfRRSeccopdYyo6wcsyoKt7m33jw8pP9jKEFtImOAil9mutQY5dhYFs+eg0626HZlEzhp9Nk2uW0tVqaJptaoy0Kj1LpW5dbcKmkg0rBEqliqzJLvt73tbcyqPgis2nEfTpp3EUuRlYfX43m3eJFMxREOutA/MILmyeXo6hlAWWk149Iynhx8NFMrqyxgsgFB3xHp3AYSfV9kX+soss8FPMqPwMsGuMKjSEc9V3gBkQBPICYNSfwQUOmZwEIKh57b8Yl0X6Rvai2qca+dp2Qyhmu+9x949wc+g5HgIKbN1KTRYkQjQTz66D1m6sTU6QsIQh7Mn78Yjzx8B6qqG1BZXokXt6zBlCl6pkX+ZTjq6OUCqmxu9Ya9eHrNLszU4kSCkZcVsHcogrpKzUfJGa2DxYL+8AjqAgGioBs727r50VF8/sMXG8d3IiGrGGSrm2KKGK6jzB5l3GaUGGKbNNorTIxRhtWSiSRI6nRWOAmKhkgFgronspl8ONI7av0O7tsRW7e2D2FjywCuPHUWNneGsLdtAJedOJsPyfzDtIR6J7p1AyLrVqPure9lM+xDYt9OBFc+DZffR2A6Cv6Fx/D1DIKP/xWehmYEjj6Obx1aMVWwErauzi4c6D2AoloXaqrqkBpJIZGNY0r9FFQUVRQI9/8OstPTyvL/zdbNeLa7C/KpzsywwaJmqudEc0ICQ+VQQTPgqgULcdH0mZYL3teLWFhqVMS5BOUnS9DyTJkCp1/r5o6M1MiqES0k9S9q4MMGg8ORGhmZnLu7NmJH5/NYPvMCNFfPVJIKvm1VbOuOfT5OBuvIT+vZkaZ4nGz5KqTD3Tsc2aCjsKpbOh5JXNZ7CkspIPMta0szdZK49vv/gS9+7cfm2npXk3JT5GMRBvq6jU+0hvpJrMeaFFyEDRtWYcaMudb0D2pTlZUN2LJ1HZYvO93SqFat30WNaic1KaIoUdHt1YJVql6sfEL4TE5zGlgUtCm1ODiTymCQ6mJkJIovfexyY/opAx1UrdVCqeURWGh+itYMCVwEKmrNdBSQaWKZFj2KtNhRLZOeaZ6L3tW5VFKp4WrFhOayp9XBrG8ojEjor/kyQnyBoK3aKj1aQFlIz+zspCngwhkL6rGjK4i5jWXoHUng/o2t+MAZL70vfsc130XTRz4DB0FKFVEFk+jpRJZpK54zn4VghWNxoP+WG1H79iutjvXDCJvmkZRMKUV5cSmqPAXaByPp6+lDujyNpuLmVyOn/zDqHY3ii6ufwW62jMYLgASS961sUwB5YnYzlhaha55rQwFV3KsWLOIv73f89SCmRWAV7+1HJjICX0Mjikr8+YpiMbXw/OXoyMNaGtaDL9yEC45+D1btugcD4R5cdvyHjSyMc0wJlLal88J4x6/1TZsKv/1K0m3Tq3mnkI70fYUbHh5k/a0xyo18/F/9vS/jS98gUDE78s6hxeH6jYSGsWfvDhRTqamurqMpmGa9LYHX4yeGbEexv5ZmdBRuF83EeAxHLz3RSBY/IvUti2CYqq/W+sk/OLWLCq/WWeXgd8nRlg8BahB1FaUIUXNK0da2TJVxZsrEk9akTnJ5U5R2NX/+fDPBTmCi4XcBic5tkBIJ0PSeVFXlStpXIFBqwtvmoYRAGpsm8KWZMXVAKx77Jw1M4KZWT/EJNA+mzT0xglQDwSqHX6zsxIHBUTSWFyOcewmzj5SV+u0ugtOAlMj666XmJJASKfvWz4G6d17FE7HVCldIWrA5edYkFNNMrHIXmkgkvdtYj0AqgKGk1YciTUZ/02oo1Hn4upJVWf60ewcuf+ButKrSqxvA3FbKrLSZK+Xd5Dd/bVpWmiUsjxt3bsbF992JSEozw63n/1AyaQGK62sRmDnTgJS5rQTl6ZVU3CMPq2kGObjZ0K/b+ygaKqbj0uM/RJnMPzakuARS1rm6U7p7B8zSINUki6PjwGCOvGlzzeKxyOK+qbj2w5egV5LXw9H4+xM/pKvCO8KJlr27cA21qBy1bc2yP3rZKeZZMDSIr37ug4jH1K/mwdrnnyOfPBgYHEBYbtDDIQwM9GDzlueRS7sxMtyPlj2tiNE8HBzsMXGYDUiffm4rnl67ix9mZWBLqPkW8gsuARR7xMWcU/MvNEHNclOh/h75G/ryRy5HeaklDK+WbFNQmpb6AtR34PGoc8+anSqA0j2htrQmmYrSsKSOS0sT+OldPVN4HUUyJwvpupW78dFT5mBX9xB+u34QS2sdeNsJs3DtE3vwqTNp/h2O+M2On/0Akz7xRfJnXFSk2Wnh9WWXXYaVK1eadGhKhkY4jzvuODPlQNdHHXWU9QJp/br1wAwHjqs+llcq5olCpPxpZEoeFdxOrf1iGAYJJ8Mo87z0bP5/FH1n3XN4pO2AaQDU0emiQFgycWRkVzT9kSZ+6/kXozHvR+z/AmkkVvKkBtOeoKhzafpqENWwStbklTU0FERtQx3Wtd+PMxa+BU9tuxvzmpdiet0CU46HAwztFBMcjqCyhhZDkYBOxX2oXEgGx+4dEs1hwv8TqaNtH37zy6tp0tWhqqYBHQdamDwXPvqpL8NXHGBqZVba6K2066drKx8TczN+5chJT3uNqPv3JTmTt1oMTTlIs4J41M/BGymCpJ6Z8QIJCtVJjRL4WJEEIQo/MaMT6bpn9uCjp87Gg1s78XhbDLVFGXzp3Lm4+qm9+Mzps/KhDmVV/82/QdkpZ8I3ZaZ1k3THHXcYbU8LMffu3WtMTwGjjgIxTXDVoMEZZ5xhwkvgD7QcQLw6joWV8sN9UErzl3rfVsjEBY1aadHwS+fq70njabr2hXW4a99ew1+LdNRzmw6+PpTUbyU/Vwqm0NpG7P6LL0cpG5n/K6RRPYGSAEmAnaY2ry4I3VeZqsHUM0178NHieHzH/+CipR80Ye9a93OctfCtKC+pYf4nqFaG4gIqahQlTz+BHBs434oV8FBeIt/5LrJsuHO0clzltEI+8AE4teqC34xcfz2PIWIXtYfyUpR//ev52GwSv60GxaoNIrsMD6I8ABotjmdaUaPiKsSD0XgS7T0j2LWjBzs7gujqDJpJpKN8N8VgbiajtMiB+oYKnHJ0M05dMdP0cUdGho2mWFJSBq+PCgPDm8moeTXHSpP5qrln0m2uJ6YpnxFrHpWuRf1MwKN7Nc8pjaoS9ScR/azgryM5MEDt6MBoBP083tvZiUq33PDmcMP+FvRJ4yAj1Il7R2sbgmRGPJtBx2gcTQQKh5hfwOjC1mxd2xCWTa3G/r4I9o4kQMMWK2ZV47kDAzhxWrVhppXd8ffFW++U6ei/408oO/4kE0auRp566inTosrM3LdvnzFlBVg6qiVWy6uf+tNESoc6+HNUPmu8vFeQRkP5Sy1LAnE5novD6/KZZUKHa43/MaTv5PB8bzeu2bQBhTtKj5Mkgg0Iea6GodzjMzP7dT/GSmwwlu9J3Ex0ebL8mQH37N+Hd86VycwQeSH830zSlAVEdv+qQEs/AZTdMKmLQ0PzPlbIqbXzzXB6ghW8xBvA7t4XML12fIOIQpKTOjkQdGx5AU71qW3bBVSUIkU5chDEHHye6x9E/OFH4HvDBQh+8tPIjYSRo/bl0GAGzUzfIUvSxFNVclV2u/ZOZPJbP3Ebtu3rNQ76Mqzjcu4XjCbQ2R3Bhi0deGjVftx25wu45Z4tuP2JXXh6XSu2EaR6gqM04aksuJzQRsHaXFhTA1I8Do8msH5PH+ZPqUZDTQAeb7HxB1/kciOX6qdgj7KlivOnYyz/s8/tYzR/XvArKjGpz3v4zKE7SIDijQqfF9FY0nR0VfjtofKJpEqnTu5/1EREmRlyAC+gEqtLKSRKRzSt0bEc6nzq4Nd1xnTYlvG5RpzKZfKNCb/VgzaG1dTGfrpqHz5xylys2teNe3YmUOdJ4PPnzME1T7Tg02dqh2EHNrX34JjJAhe738q8jdCzTyHd34vqS96KHTt3mDlk4oEWtmpUSGsbn376abPaW25tZM5qAbaEW5Thvxc2vgjXNCeOrrJGNgvJmNKZhOmfK/aWmNEyjYTY778+RJ4xu6cSlN0v8V0twZhTUYXPHXs85ldO9K6qMvvL3l24YeuL+TsFZMrEwXLL4j1zF+K9C2USW7z9v0iqA1rEqz5YLdydN28+Nekeakkx+Lx+lJYFqHFlsXngYZwy91JUlBw6FUcaVWgkiiqfG+7SAIJf/CLc/lKUfP2r+RDk6QubELvu1/C95RLE/3wnij/5YXjG1rySDmEhdRFqY5H1G1HEOIuPWnIIi6/4wp0EWjYubDnkjM/BdGoruywVXU9RjpaK1hMS6Ey/KF/mNyoDXiydVon+kSQ2dw4jRSA2XjcImjLKcuksnF4nvvSek3HU7IK8srxTOz9JQPMxTtXIlyMrsQLZXDYB97yfmus8EjlQ6S8yM7DLPDHUlbhY36VNAT/72c/wjne8Q4HG6L//+7/xvve9L3/FSFlohXTwtT5r7vCPPF8mbrs9H8b+2WSdqyPfx0o62V+CZn8xytliC4wai+UrvRh+onQpW5MGn89oUVpyowXGJpNWPg2pqj3+4l48uH4nWeTE2dSa9N0TZtTjvJlevG+FBU5nzdbOLU4CWCcOdAVZWa0+LousCMtPOt1suDn8yP2YT6FU39MKqupaaS9XFhoMkL8tAYsASs8KQWZlx2rMmDYd0zzTMRgfzIMxBTUZQjQ5asyIrNx7OP1IOmJsLK05K68vOfBrgox20ZlIKj/tJpTBfy0/Cb89+3zMOwikRNra+51z5uORS6/A1HJ5NaOw2UViilq7GDrw2+1bjElvHv6vo0J5LKTx+4XyrXNpVClq9tosIhKOUnMOoo3afn1dLc3AD2D9vifQH+60whfEYzRlVnIHZUfkkolP7WQ0k0Y4wUb5ob8ifvd9ZpDQPWce2UUQ+csdSDzwgHmujmiLuRaZuMnTTHQUfT/5KSJ33W1YrC8qnePftm5SSSFAqa57sXBe0NyrLEliauUo6gPWyggpMQqepvLiohIza2YVmqlNffm9J+Mt587D/IZSnDSvCp951zK4M0qM/Y08mU/JcWIWd67K4Z7nXvp37xq5e87h9mdYF+RmQqZFnsZMv+GBQfR0daK2qhXJvVRHU6PwVpRj7drnzWjVW97yFjMxThnWXCdpELa7ljRVfpk1UoXV6aiOZNnxKkCLHIizVXAvO5YFwwp6/0PwrDgJGRbu6LPPSweGq6rczIrf8+IGhAb6UBwoHXM2lqb2omHKoZ4elJRXmnsvTxbTAsU+eIq9uPW53XjD0TPIMs2/AmbUlJplNZrb4SYort7ZCrfHi+On11GjkV+rQ7/iZyWMtezG6NYX4J+7wBTJ4cIdTOogbyxvxjCGMBAaNADlYotW4iphGpg+Aq/iCYUjSPkSqKZpeGR5/PvT51Y/RR4d/HUngYUa6Wnn4ORG+RFTeyc6TCrJFJmEl86YjcfbWxGh1nAwHmk0sIK8nv+K/N3/fUkeQA7vg0smE8lUbJMd8zPauSpunlSJpU3LBNRItMz8psYmMwdLI9LqEpBGrFdm1C9CsVtLVcTZ8Ti0Aaq0Kp/2pKSsJx57lDJfhOiyE5GQlnPtNbSY4jT7zoN7+QnEtDQyGzYju/lFhM89F8loHKX5gSwDnmzshn9yLRIvvIiUlnDxX2bXLplNKJo8Zezbf3l0J7/Hd7JOnLykF21dAfSEWFeZ2GjChZGoGyNxL06a34PW3nLWlxzSiTQaKgP46+p9SBGonnquhebjoJk8nWID+/i6A8YkPeWYyaivHt+yTdzLUKsMx134/b1pdPbm0Nr1t35Z7NifxYVnsE6k2bDVnGdiGQMqj9eDHdt2Y9q0Wrir3Uiv2gzPnDlmhE1D/ZrLJNeiGuWSO9Gbb74Zb37zmw14yX2L1F8V0Kc//Wk88cQTuP/++40LUhWiKez4KJx1dUj+6gb4rno3krfegcizz/GZA05Nh6D2lNi+A+kyP1sWN/Zu2oTh/j507iVTnZbP8eG+btSYinKk5ICfoKNZ09oo4A/r96K+rBRr9nRhTkMFgrE07lnXQts7jGkshKlkcCWfW8U5LlDjRI1nxlxkCTzBR/6KwFFUwU2ww4UdJ7NDB8HIz3+NFfVwp93o7OrCkGMYWQKlOmZjGIV81NeXaXcU9V2kTAetysWspRoD/X8c7Roewt371YGev5EnVdILpk7HW2fPU41gWZhSsx4eRAaU8tr4eXznxp1y33sQ9LFCbB8cxDtMX9U/h6RNpJNxI2siDVqkab5EUilWvjg6qRm1jUTQFR5FB89b2RBLS7RJQHXwr5Dsa3MgU8y1daG7emTAyc+G1Ow5wFvepUejaPlyjKbSVBQyqDjrNPgufxPc8+UPPkczaAF8F54P94qTUVJZgVJNZM1r3SZ+KgxdP/spEt09cGj+4+goEq2tcE6eDP+C8X4yC6icmFkbxeb9bCyKNBJnlZ0UKClG6XgKkxrnoL0jxvtpnLdsqnEffdKxU9kQ5dBYX46AK4els2qxbyCGtN6nbJxyzJTDAtVoyoWnN8rVs5mzb753yC8veMmUExeeRt2bmqWrxnKL5DRITFJn4VFLFiCDWRRMF4qOP15fNkKmzsRnnnnGtCDSonStn0hApnOZPzfccINZcvDrX//atDS33XabCaPMe049BclHn0BGWsOza5Dt70fxOWexQFKIvbAZ4dvvQfFxS+H2FiOitVZnnIkGCnrz7PmoYkslwaqqq8dQd5eJ0yIr7dpkIszKLkqYLbXGycy0p+m4dEoNPnXqfKQyCZq3TnQODKPMp92TPXjDMTMxZ2o9KsoFUnm7/LAkFlNLO+pYVL7hjQZQDkdWqsaplK2tdrERqQ9DPJ/WOBXTiqeiwlGB6kA1SlGGgKfETM/Q98U/ucPV+jPx9B9LSnEO97fsN4MUB2tA0j4+ewzlQcTnLwVSIr1qPWcjQRB400zN+j+II7weSlK4D77/OpGZeS259lgml8gGEnnPVCexBhI8LDP11cmkNSPPBxOTf7gcjIOUxQ2LKfojHcd6JtJzAYYemSBV1XBWVRp51koHZ20dRc7+bv498tRZ30CwsDq0RXYdlg+0aT+6Gs1f+09kCSr+mTMw+ZprUEnt61ByIBiVVwk1Q5qcm0WWGoy+smhSBVYc3YSOnhjeftEO3nPhofVt2LyzDztaBrFvZy+27+5BmOi0pysERzwBf35AxVT2g2gsf/yntCqEvqqfSMnXiKP4Y/HMaugKBZHa7PiFOoWLaBvSSkZm+04+tSaxac2RTD8Nu8sMFOmDmmT54IMPmoI/66yzDGBpFMTe4GGM8on3vvFCOMvK4bnoAmpRRF3eLjnnDJp9FSi76l0MQbOQ2kolAWmQZqhSG4+G0dWyl9qGptVrw4lWtO7YZjYD3b9tK7WsHmMq7tm4FqHBfkRHwuZbhaQp+k5nEU06HxY0VuOUBdPQVF3Few5cdBRbCOZTZoD6T9jOWS8dlpQPhaFtT7NFcR6OLI5aebZJgK9+LC3KlHYq01jbn0tj0jwwmQ4CJPHNLhPxWJNZ//Gk7zmwbajftGoHy9r0skp4aZK8GnrP/EWmA34iScYc2B8czl//48iuxIVHlYW2w5pI+UxLGyQ7rMplVxzdzx8LSWGCdyE3/Beq+39GbugWYOAPQPC3QP/vkBv4Da+v5/nPkeu9xrxwmHp8CNXXVaO+1poQXCgLhVRYb20yIDupychmJp2k6USTTxsuaPv9g0hdhPNnDiKXdplZ4+cvm45PXH40LYsS7OoMY+2uXnQHQ7jn8dlwuakVRVN44/kLsHdfHz78gRWmBIdDUZqKWbzvrcchF06y+jKNB7dyJCX9pbJttHPmpbrUgQrzAxpqNF/TembTWNO4fetWnHTyScgltiG2PQP/Waeb+9pvTUCkbXIERNKWpH2JcQIkjXzJHBR99atfNWH+9Kc/GWGw1/xNSHx+jZiZXyNM5UGILTtayUmNxlh5fRik5tS2czvV8zRC1L662dp379uFTDKB0XAIPW37EaWgd+zZgz0vboKPlbxz/z70tVlAejjSF1VBzDeZBqXKZsXLCZBMA83cf/7FPXhxdzffJeusqCaQzIdgOM7wLx2hnmh3EpsKhdCkK/8TD19PGqYpdEiGSMupSb9aqqDWcnA2NHNdNGzLxz+QxEeReNzd3U8ze9g0vKZxKkiYsq2Q43JglwOlkn+sRuxwRDNNDuhy8oaeQtaTxp1rZlG7iRHzUgQEbXelZxqXJjEaTW5+4IEHTEOvdOmnwRSR0mb5LrNc9IrU+Ivsa00wlrWyfv16867uP/7443jqmacMVrhqajDzxhtR85//YcIfLuWaSb5uS6MBAxfr7F2P78YTa1uwZ5AWD7UxaZUqp6Pm9NMMdODdly/B3pYBHLdoEm64cSVOWzoJl501F28+ey6eXLUfp5/Ixr/KfzjxMTx8aaI2x8aheyCHj73Xg6/y980PF8GVsBozm8xav/x5vrTMH3Npk4DKtEI8KrgKUEdd63dw/4lm7kpLUBjNOSmk2E9+juJPfgzx62+A78PvN/dCf7kLZZe90fiS1op3kZmLw7j3v7gepVW1qJuiETpL4DTZTenJEBRcbnknzAOeSSNV5sOp6a+BevtC2H6g3ww5H9f8PLa01iOSqkdjQwWm8mcVhAPb93aj2O9FU00ZugZGjOnQTFveYmz+wLDyw2P2sKspMS2b+nStQhnnvWUkTCyHvw/Z37C/MP6l8aUuVnrUdOi5tKIr5y2yk/YKyJrucOadt04UVp5r7ej3TjoFJzcV9jla6Rr/UOH5ayMBgSWLAgUx3dK0bWDS9BA1LurEHk1lMMIGMcly0nQKyVyKv2Mbak2KeMPUAUPBO3gtIMlge1clNuytQoLXzf4Eli1sRbVnlM/FSYJMnXYOt9anPvfcc6ZvUhODNZ1F9UX1SGtepVVrcErp1Vw91TGlXx30Wqb2/PPPm2utfND5G9/4Rvz1r381a2rlyeHlGrgrvnA3PG4HtEZg4dw+PL+tFhedMB2BUg+27OrDeafOxI9ufB5yYFdSkkIwVkSFIWO0bfGiyFNEhUF1TiYq67jPciCpOYxfet9B0xPI19TOT2Mg6sY3f5MCDQgD+pZbZcWntMrxgQPhSBbf/LQXxsWbiHx0z73WnE7MUd5eLaTIaASDw4PoG+hFlOcyl8QIMVGa1eE6eWXGKEwhw5RBkeeUk8zRK5CySh3lb3kTHIxPlSNEDW2QBRgcDqKjoxPFDZNoHwbM1tB61kPzs69/wLj0HYmEjW+hrq5uc/xHgJQ0pBf39jD/QdNXkaWqrMmnVVUB7NnbhQMdMl8ciKfS6O0PY3pTldkGSsf6mgAGQqNo69FMYphO+/6hiAmrvd2GhqPoGYyabwwz3Gg8Y2ZvD49QOPMV6O9LitQuXwdikTg1VWqlO/rQvWvAjHbmvC5k/GwkzIxyVkgeeslr67VXnijNsREITCC21BkKpscxiBg1+HhyJ0Ghg5+TxjAuf39PFkheFZ/4qomWKQKlKns8nWJ5pEwHtr6tvp/qYjlQDGBmVRmmlQcwt7oS8zUqzZcF3BNJ6eWP+amvDmPJlCF4ybSlC3uwftdkrNnfxFqmd8bzJeDRQJNGzjXwpC4BzcfSwJTMfz1X3VIYrX4QICmMPObaWpW85tq+sB566CFjyYyB5xGQQqo399kXm3DhyQcwSNPtQHsIZRV+fP/Xq5EtEqLkyBvWYSZfW7OZSZ7ko+nL4rcccgVFeRFImarO3+FSkK/6YyQNShZJIsW/PJcXX+FDSYkTX706gW7NujAANk4TNSqS1b4Cm7dvwu6WXcaWt/Jvdbjp6eSmqThu8bLDgpStwtoksJLqKiDRmj0Vgu6Vs9WoYSHoWklgWpkYfUguUu3+kIkFXHg18YlNh94dv2Of8Vs8HS/UgnfMacE1aSSaxlaqvBV+N4Z5fuLk9XixrRaewEyE4wnUVwQISmUGkPa09ODEo2foCyYGaU7aLbi9bwRzp9Zg8+4uLJrdaKZD7O3qR1mxD5VlfmjjytISD1raB1FZ6odHm6N63aaVea1k0mIxl1cO7HuhGw/85nnsWteFMEFS+wPa3XLuuPrpaEqUujB8WgD95wRMxa5yuHHXRW/ik0LOHBntGwniqkf+SlNr/E3xP54txm+WfpbAoKZYlU/lQu3cMwOVJe9AZcW7mP+/77pAbRgaIyBpm3656U1R9vymGwOI0uRKpjOoKy3BCE3SBMvEeNqksuRh2CQBrYGgZXNgTH6G7yT/Unhm6yTWhzhmTenHY2ubML1hBLJs+/qLceqx+1HrHgHqLY1KYCOf+dKQVCekCUnLsgdNVIdUR9QnrFHzw5E0Lw1uvRq64gt3QZu8atqBJDUX1+7ZKZywZAAbdtaQ7zkcv7APz2xqRjqbMJpUCYGwpi6A0UgC0xorjT8yNWx79wxg6ZLJ2N06iN5gFF9870lYPMtyxWTRoRqVICgUzeG/v+bF5/8rjbLSPGawHLRbdzCYxa+/5aP5lYFn7tXm0YQlNKJIZAT3PXIX+of7eCXE06iEfta5Ko/CbN+zFRWlFVRT5UhsXIQLcU/vaDsd9VVpjpUckUmV1X15VJCrVwGYCkqtVf4tU0gTyACYSEKtNo1gJ8FmWGvJjJ7lv58/mr96xBMrddb98TOrbRRjrLd4na/M1hMr1Iatq7GwcTfK3B0U4m744EZ1WQIBbzcaAoMUqi5knZPNzN0NW9owe3o9eaQ3HejsH0E3f8UsncryYmqKUUxqqDRpGg5riYwTxT5NFkwR1DJmKUO9dvsJx0zLpU08XytZSXFgz8ZufPPNt+CxP27EYOeIMZu1+Flz1cRv/XIeNkb86S3/vgRq7w8j0JrAgRPduLhxJkqo8o/z8cjoW2ufQ19cbff4e8pVNO3De6ffSTPJwzLkHbNUyE3zK4JIfBW1+OsIFntQVnK+CsnOiP68YrJlUrLrcxeN5bmI8qy+KvngNyscVBbUtARe4n0JtQq5ki6mCaSf5oeZwiONAVViFwZHPdQ8XOjqLUXXYDGNQAfOWboHjz4/HWcsP4Bt+6owo56ad4llTahfVxqefKwpbaoHuifSpigCsHvuuceYgBq8Uh2y3XyrX0oOKuU+SbsVvxq69aHtWDKr1mylL+0omU1RY3KipUtAnEXAn0Uo0sxakMbSBQ2mjRO4V5f7MKW5ErOnlOPoeY2YNbUaRy9qNjs1O2ky5+IpLFrQZJbQjBPBvv9hw5+nNmbIa/KN8UmBvfikIlx0tgv3PJImyFOyTDE5QSsTF53GcmJj4bSnJ5i/eYpGI3jgyfsYj+aSyhSzCvhwpB10V254Bq2dLbw6VIDUKSjmSoXVbslSU7WPv9TdhQsXGjVXu6sKpNQROFbwBWRAJ9TJJoZNk9TFYCccPDfgJOG/92s0+Lt4zkKWthcdslISEciSogNMSASOPQ/zWR9y6Tg5pPVGSZq/UeQ61sAxOmjma+QSYcNAR0ICI2ZaeY/FvRgOujEw7GYeWKlc1JLiLhayF0MhN4IjbI2ITEr+G85cjBd3tGN3+xC27mdrWMUWkhzWLsFDbG1KSnxm/7ehEYGUi+AVQM9AiDwqotmXhXZIDoZHKZDWLsl/D1I2rv3Q3fj+v92GGAFQwv7SpcrwzIf4m+XnsyU0zzrSOO4DPfjG/zxCrhjuHjEdCI9gbW93XgDHSbg0qaQPaZ6YZuGgslfXtTZuDUcewfaWWYgmnjd3XwtJviSTaijj1GLSrFxpagWRSJi/qNk8NhqJmInFAo0Ezd1QOIQU60SU1/29PYokH5tFdrba+ksxuzHEJOdw4QktrGC0CAiCAkId42ldj79rWxUqC60F1fdUDzTVR/VFzwVCAik5f9S1+rI0n1Hp18aeE0bVXyF95h3HY5RyWErlQNvhXXzKTExrKsf0xmLMnFSJxuoaNNb68fZz5+Gys+bh+585C9d+7UJ8+d9Pw79fsRTnnTobxy5sxJK5DTh+QT3eesEifOp9J+C///NCalOH99or4z+TpslPENKemGyXjay5ollc/81iapY5NhK0vgicGU3komxoWzGbJph+dz7wJ0YoU4wBKV2CK2kuxqLUl8w9ypDThTgLlrwm/5140/lvpko37jddJCZrEqgW6crWFrNFWrBr71Gvnz0xVGvclixZYsJZnZ4kggy2Ejj3PAnULIejvhqomExMooAHCVB7nwGOeYMFWgSaXMN8OKKDQOMSYHAfcr4KJpn5GT7ABruIGXfDEWe40hoCXD/gLaFeH4AjNsx7bDkEYmVNyJXx3GlNBJQJ8PCqnVg0txmDIzEcW78R23vqEYxWUViKMXdmnQEdkTppDfMJXOqbUYex2XqMpWL37aUYn9Ru5V3D9vbCX4WRn3pxWKxS618g26+QGAELWjOfv3TO7xEairAc1ewowrz2aETHuraO1kGWmA1WCmmUHQWhGn7mp5fhbR9ZwQtbZPLvHUI5xPjti++/w/S5aZcVxSnTTmZEOlOEL8z9JWYGWC4Kbp7lT5QuZdzcsFKdRQJN1d+kmXwV7xWk9whJIq6f3RjqaK4Vj/mUzYuJJC1LGpdIVoFARGTLrklJ8B7s6y9BiW8UwYiHpmIOC2d14sFVc3Dc4gPYuKOWIDaImdVsNOs+Zd4vJDtdhel7KXolYV+KDsc9eWlwUKt8RcQ0MBH2BX8vlR7L9EtRc97dmaO8W6E1ir54Js1u1hOn6igb5hd2ps1oY5pgddRMBpRfq7ma1lFg+u07sAeRqATHiYAvi0hM/USqNIQqJipDQFLa9OFZU6fi1OOWU8WrQWgkhKb6GqpuARNOlVG+0TVxUR2EmmelUQ2NcsjjgPxRa3hV92QK6h2ZPppXpGHbCbt+7F3JHFEjqjuGmk83dWaC0JI3And8EY5zWeijbAlzo3B4/RbgjIaA4nJgYD8z7oejgapx9zY4SusJcFPgEAi5i6k1qbeOwiZEYHgNI+uTZig5HQPKtdzAIqWvszdo1ii63R7UB7owGAmgrKYBoVDMAEp5qfrqHFi7rRWVpcUEpyLsONDHwiDulXixh/Z7SbHHAFTX4Agi1KjKGK6jO8h3i9HeF0Kp9kbkt/S9yKh8a1nmyasjS5g/e9pvEAnFDytCYzw2qGRVOsqIORrSc+u/9T7Ts/f5DiSjSSw82RqBzT85hNQxfeH9d5o0GBoLpu4DPs8U47Ozb6DZNz7hUmQFswMbGMkfXRiJPQa3qx4+7+KxJ6+E/nbFtvh1MOkN3dfPbjzteHQ0Z4mdqCiJ47H103HK0QfQOVCKTbsacAJBKpZwY+vuGpyx5ICpkI6SE8y7hVQY38vRKwn7UjT+pvLrwJ4fPgRvbSk8E8y1I6AJafhb6SF2DDxErdWN3a051FQ6zFKZYVbVlq4sWruzRrsaGNBu7C42+mA9caCijPwlgMn0U+xjQPXE6mdw5uI+2ulZVJVSGKdGMKthFHXlKSyZFobfl8GxMyLY1VVCc6UXdZVVCJT4MbWx0aBgEYFKZHcOSo3VwlwNn8rb57vf/W6jzgqcPvOZz5iFu3qmZTcXXHCBscn1fMKEx/6dcES6kYu0USOiwEiD3kXwWvEeOJ6/iQIUpoYUhIPaUS7SS6AaoPbUTiAapsnIY8taqio8HzwA9O9BrmeLdT8xxITyvTTfD/dS2Mg1XufiIThq58JRPD7JUi3qzMk1eGFbO5oaqlDqbUf/iJ8gk8Ti+ZPQUF3KopDQsuAZdjA4itrKAFX0JJrqqJ5TyINRLdVwopgmXYT3NSO7ggAVisQNUGnUTy2MWUrBaKSJqYEb0yxfBf3gyr+gv02z3F+KtISEEkIT3u2VoU82UGsS7+2lDOPERPG+VsvvebEbowToRaeMb3deSFGC1EUEKWOeTyArzkTWj6/O/xkFkryWxqQtoRg3dTATxph9BWRxViGdCI/+FeWBN6HI9donwR4OmGw6+JkNVvZ9w6O8jAqo1CJNbh7GvSvnoLwswkqWwOZd9ejp9+OKM7ZTUxf/Dg9U/zxyYN+PH8H0j5wBX5PMyIPL/O9FVh9VkuW3dkcarELYth84bXkRnl6bxjlnFuGWe1Koa3Ch3J9Dd38O63dkcNwiWkBEMHsJjfHwyRLA7Q/cki8Aq9q5XEI6qd60kDzUsEbldiTFClaFYxcvNsO4ejZCG371ho04/4yLqCWUQ5NA5eXy5JNPHttYU+4wZGOrj+CWW27Bxz/+cXNP/tHlXE6uUXbt2mVGEeWNwB79yBGkjFHr0dohqicuH8ElYY65DDWFdJxmGs1IE/rVk8SvMA4jjuTJmDDmKZ5Io6N3BD6/B5PyLZB59+AI/lmkisR0bHp8P6775H0sL0sbLiRlKZlgo3POLFz0oeWYMq/WuOoQxaktbXpiH27772cQHqS2qD0J+Y8CYp7bpBUCp12xCO/+xtm8yptN1MyCyTguvf8uo2VOfEMhJC8ZNBQfwM+XtaK49NOUq1m8ZwFTNhtGKPog+oa+w3N1vltpKoxHfHY6/Zg7bbPF9/zffyqF7mXiNY+KfChKYZSWSJLAFaApWKT5VeoO0Gp7/eo/+YrTrPKTHFplYL13KHdt0nN+z/B6nEznjdGcLX6qTLvv2oj6C4+CkyaXqfH8jnnGMCpRdfnYZSCy3rP+iiKjceOa3KLx+4eSTL/PoGukCL+/O4O3nePEI+uyOOsEF25/JIMpDcD0WS7KGzE/yXioeWq09K3n0cxmXS8qnEclZqhFNzKddZDR8v1cws87qE1MQzRGMXNSbauqw+I580zLqn6q1q4uPL2e5ptDGgELgiTzTfHJV5XMOwHPFVdcgauvvnrMlFE/lExBecfU0hy5klE/lSa9aaLbGBXRfPOWskWKwpFUh7qYQbbLoZbTjazMNsOk10YWi8fj0bUlHBPJR7105pTKMZDSOybUWBm99rS8JjLpcOBXn9d0gMOnRmsOf/zkB/Cxn70R0xbVj4GUyFvixokXz8c1z3wIl336JKRTEnqJbSFpP7ccnrl9K373Hw/zWu87EEol8Mb77jos3yzShMsS3Hz+lais/iVBajbfGteenM5Sms1vxdypm1FV/r78d8cYa86y/JQALRi+1VyL+/908s4D/IuB4kWU1yXwly1ERflCFPmOo8AsB0qWwxE40fox+CtNs2ksaQJpwXqOP/ttXYsrgheN4PKQL3AnjYioTsYoQwCQgz6FF9jHO0OoPm0uQaoIox3SbPkqv2M+xfNQX4Tx681xskrV+rr6Xx9Zu8uci44kTxU+B750lZbYAVec56G14cD5yxy4/OwisK3EG1Y4sXyRE4tnOnHyMVZCCiXP9XWafvrMjt1bDFOS1GDefM65qKmoxOSmRmOGNFEr6hjoMctZdrcdwN4DLegbHEB7bzfNPk34ymHWtLmQh0N1lkur0k40muuh4VYBljoi1f+kkQtpVgqnZwIsTVbTxDa9p7kh0qiMJqCNB4uI2gSrrK+MlYy2n9tv/czQsXuMSS/PqkNJrFd/0L6OIDbu68OaHd3YvK8Xz23rwEB/BM31ZaaD+2BSiyRKsiIPhuMYGImhdzCC6nICq3nyz6PNK1ux+q4tFq/ybaNNsiR/tvaj8JdbLeHBmqDyZd+avbQZDTOrsPb+3cZstcgKYTZvYKPTvmMAfa1DmHrWdLzx7tuNLByeHCjzFuP+iy7iqfxUqdTG02WT+TbLPeA/lUBbiujoU7wx/m1z5nCxzFbSvP6oiUf3/6lUJO8D+rG2uet45M9dn/9RXXA38tdEq8Cagf9KU6sc9nUFsW19K1p396CHsto8vQZrHt2B6oaAGTm844ZnsPA4muKMPNYZRNef16Ni6ZSxDvJff+8BlAR8JtzxBKgUTXdpLvuufgzJ9iFEWwZRuqDRKCq/+/4DmDavEc89sQOzFjDdNhlWO3D1/zyO/oEgqsrcqKuupDkeM3XEHnQ4lKw+Ko1kC2j9xZQFgpaXaa2ukhtxeTjR2kuWO8UyoOd+lbUgODdu+hEQlATceu8tSKWTOJsmW7FG8Hhb7knaerrMzN3u3h7TGssHRIHsCOyh7bTedN5baLr5zBwPAc6ZZ545pkHZJPCSe5hPfOIThzzTfCppU2K8lgn8I0gZV6I7ab6194ZMB3d9VQCVZV7TAV5IL+zupYq6Hx+5bCmZZ01s1RKLPR2DaO8Jo1Rzo6qK0VRVguJiNyuppSz/k6sNvv22P6F9e59Ji8hoOCzLVDyDHz7xPtQ0qw/QPDHPX442PrYPP/voPWwz1EFIDpIHppUnmfzyz+bmv8D/mS8T9SN5HlskyVLQ+uIS3HLBRfwi/5mXrOcvTVag1p63IxZbd4hOl8slMXvK0/AUHb6f7B9JqaFBJHbsoFkiLSeNbDpjXAar41ebnVJxNPzOypUw0qZ+mFF0msVZ1iOH9poMh82eg+oK1OROsUP9Mc4s43MWIUvrQf2T9Z/VBNEc+gg+4kex34Mn730Rb7zyRGxctQejUQ26uAhkIbzxXVb/157v/xWBaQRNymTjJUvMvd/+8K+49N0n47ZfP4V//883IpdKo+W6p5CNaS1iFk6vG1M/eAqKyorxy/+6D/OOnYSTzloIL79XSN/97cPY3xvE9z9yEVo6+3H8wmnMcxZDwQhqKl9quoRMv08hp52Rx0Xj5UlMoUntnvcTczmGFueeegbefN75KDGLSB1GAxoMBVmJK9HR3cfPueBzZzGpLq4ykultJmZpOoPfp3VKVistBmuXZC24VCEU/vKYaI6F92UKrlq1yszCVb/VP4rUAm9v6UMdweXEoybjqNl1bBVKzMzjg3l49Jx6lPg8eGJ9G7bt6sFtD2/B+p3dmFJXhnOWTcMJS5oxd3KVmVFuKxwvW/9eB2rZ3D0hL3mWY9GKqaidpK2+dXUkKeWL/L/07Jn4zG8vN65nLb/netfoVWxFHdgc+wKK9uxC9rvfQS4wceRIYeuLA/jTBRfzjSMFqTwx7KT6X0nMjZDa4CiS14pg+G6e5TP3ehJb/kw0hvRoFL4lS1By8gkoO/9cFC1cRPAhABGEHPKEccYpSIdGkB4eMmHiDF/zznfAVRqAb9FilJ5/HlKD/XDV1qHikkuQHhhAjrJffPzxKD3vPCSHxz1LaHCjlRp/N7UfgZRqXTqZxdEnzMRxp86xTD9SvJ3vUJGI7u+Hu7wYiX7Lk4j6Gtc8uQPv+ey55CNBlI1NUcBrumxUIIo/m0jzNIcPf+NiLD99gdHCCml4JIptrX3wkPe/vGMVTTernmoSeDKdQ7xgkX0hSXeWO2HPnB/BPfcV/Bi+iCBly++YP6qK8loDIFv37cGzGzfgzkcexrZ9+zDYvx6LpsSwbGYYMxviVM8yOH5WCAsmxXDsjDDVtDSOX2Jv9Jkze/rJNcl996kz91BTQN+wv2mTrgdYUDIHNYP9kOf5o03244Pvvyyxoi2YXmfmNplL/qx6a817CkYSuhqjOmpaJWyZpk6ppF29GMvnNxGUx1sZW0MrwPt/IjH9NFfVgheSGnONKl780eVWenXjCMiY1PkmcPGKKfjs795CsErlGZYVy7Ap8nkUgeDH7Kc79iD7vW/DoYEQfYahJgVKCFI096zYzLsHFe1hyYRhWBfNRJer2nq74D11Fsfiz/LMxPr6EhnsnjYN3oULjUfLzHAIid4+OH0+eBYvAvwlZg1cZOsOBE5eYU2BoQZTc+HF6L7hBqQ3bkLk4YeQaD0A16QpKD/zDCS0ByUtCTmPzIRHEPrjH5h3O2+UTTbmU2bUYs5RsjTECCe0m7Bm2GsNnjYEFnXd/QKD55Dm90IbWtH70FZzPxFL48K3L8eNP36UigEbGJphlcunw01LQSAlTcpT5cdoOIE7fvuMMTPLqyc2OrtpSfzgYxfhS1eehtpyPx5YOe4Xv8zvM/MAD0v5civUtI+UjGmfl8Ex00/04o5N2L2Pai2DWPY/UTrlxJLpYQxHyEgH1VNKZZyo7SuSuuvASGoSzjvtHBNWJO1IM9LVz6T1TJqJbk/2lHn305/+1HgK1WfVSsoElOuYd73rXcb0U19VIcANB4fx1G3fYkH6kEAjApV1QHQzInEXmsvDWLWvGcc2tMLnLUU05UZ1XTG6+igYZQ60DJbhXVd9PB9TATFrlpdKkQM7WgcI0H1oaR3EJ951Mp5Ztw/napv3MRIvbMGx+KK3zUgJ82DzajzMP4fadvXjm5fdbFrQQtJmsb9Y/3EUl05U5Y+crPzvWteBH/zbrXB5s9g8+lW4HZafI0mQdFLtluyqnQrnt7+FqZTbG895A+8aTplwr4Z6Br6K4fCfDWvHJRVwFzVg9uRV+avXj5K9vSxzJ3lQZHKWpgZlND6CjEy77MAg0n09SNIacTc2G61KDuzcDfUYuO56yPGdQwsIy8pRNHUK3DQFI2vXonjuHIw+8ijcxxyDwHHHYfjXN6D5e9RSx/inOnS4BtEqm0LKJqiF0pyzaOJzY7qbaKx7mdEkXDTxCkPJu6w8JxRSe88QKsoC2LKvC919w+gdiqKMPKiuKfv/2PsKQMuu8up13Z+7zZNxn0kmmczEiUICCe5QoLSl0GKFn1IKLS0tXqRYcEhwQojrRCeZybj7PHe7713Xf6197p33RhJiSFu+mfuO7bPPlm+vvb6tuPjs+caENJX46cF5QeSkmK9YtAotjbQ7TZO/vkZAcpNldQbRP+5C35gP3aMejE660TXsw3ii2oDUbAYkUNJodIGSQOfmm62eIIGPhip88IMfNO50rUZ1LWusrde15ZTGX50syiSN8YkwcyPIRo4g0vcwaoNhxCZiONKZwrUveRlrnyzC0RRipNfjg2HsPxZF/bK3nBmkKCIVFlDb8NCuHmze04eG6hDOP7cD3/3FZpy3UgMaqRh0I2eaXDwyGTXz83qGeYyo/UGv21izpzHCsFhpMJMOfwzJyhY/k5Iwwt7gyW1wz0ZMrPhnwZomfPRrF+HB8X+CG1abhGlYZ2JqhUbN2cuOdKPyq/9qQEp9hlYhe+7p4nDU8m3+O8WLXE7jrv7wYkzQdNJirtTh5IGDiB88xHO7AYHUwADTQlpLk2jHTvjaW2GnKRjduhXOBaz8CFK5dAolV18NV6gEMVovqvwD8xYi57IjTdCK7t2DfKHr35qor8ifnLFKD6WLdd86M0nEBzMgRTEcwTwxR2uM3Mw7dp8qL+VTUfIGpGaXaUlzXQWiLF8dDRUI0/KoKvNhxZImsisPHtl+BLc8uAOf+f7dpwbzBZNTIDqPc1etw9rV602GmNUSGF6nK2faI9T+7bBL/TJYMn8hXnKpaD3DNitwYkhqd9KSFBqqoDFSv/jFL8xUGU2r0Yh1Ma2f//zn5p6YlBrQNf+vyLxmRF3hTkxO0SZP51Ee0vIXDsSSblRXZpHOOzA61o9I2YsJZjkE3bxXdiEuueKlGBroMmOzziTF4E7Hk3h4W5dpp3pk03HMayrHaCyNoE+FmpEtsK4Ht3Qygx041j8Bj5YxHghjx5EhbNuvBfRsKKG9r/Sand1/DHG6zvR93mM8ErEztyE8EzG+8k/22B5Uf/2V+MX6doxqPSLdNnNuzCeMm7JKB776/Qkc77uOKVgIz8k6/6wkmx2hL9a/GWHFZ7cK8h9apOvJvfvIRKKMF3M8GIJ7zhyzPnlufBxZLZVN00tVvdZXi9x1j2xvRLdsgbtlDire/GZU/eVfI3zfPXDW1iDT3cN3+jBJc9DR3Iryv/kbMrC5yEcLQGyirT+z469wSNuK93TGa5MHJ7szLfYnROfFzLDetpzPcmOAUfdn7h3oHCY5iVD33RhmhX3dJctx7YVLCVIlaKitxIp5Dbj43EV42/Xn090UpiJxdA9MmLFW+zqHTPvW+FQEvSOTBLsEuobG0UdWNjEdNwOkx8LTZnjU08lJpt+pMjQ6iJ6+YwirgZCg5fMF0VTfjKaGFkbkFIwriEBKoogKtDREQUMSNJ1GM781XkoN7dqtQ21SatPSaPTZIFU0/RSwdDqBr/3HuzG/KYA4ayya5nCw5lGwD/c5sWrt5agor0X4wPcxHs6hcsmrMM5wa26WQPBMMpNVwKdvehyvuXQxvv/bnXjny1fhlkcP4/I17ZjbqFUhLPnRb7bjTdetwi/u3YuXnD+fpuIYVi+swxYClZ0AedaiRgPoytsjnf3oGhg2XfXG/ndo0rIF4GoEVtQE+oqj2iHkxhqXxnNeN9dXnYj/s5VJsr33X/RNApaA1oqlFFhzp/7xptegY+Ws7uZnKdlDOxD56HU0wf0MZx69zIeXbxxBdWG1BTXMVje58PWbSzAxnjXXXvditDfeZgVlRu+fgczk0MHuNchnJ5nK0g/LE6Wz170CbQ2/Mtd/SMlTr7IsWDmtVKtwKuMVtGLjIMOmuXPqA86JbfJ+jkClHvO8egmzeicLm4bWZNI8FvLalBuSAw00Uh1JE9G7cOGzS7bfhzB+faNhU6491KuMyiDj0VhTib6hMRIHmsB0IyNMrFo9oVVlAQJTHLWVpbQ2IjjSPYR5LTUkHdJ1JwEsjgqakaNMR+W0BhDPba5iGXhqvT8BVEf6yBAOdVk3tQ6PJv4yB7REiZndH0+ZgaCaLqMxNC4ynflN1VjULHNtBrSKQCVvVfCKP83nk6mnowqt2rB0fzZA6VrvzRRUJhIL/Zab/wl5nwfhCaCykpHNknJnbZhwLMX5F1yAaDyNwW3fxphjFd7wpjcX3n16UaQ16fSfv/kQXn/lEvzw9l14z2vW4Kb7DuA9L19t1tqRJGn2PbarG0taq0yD4YbHj+NNL5vZQLR3NIKpqRgWt1tm65EuAlXvkFnvSPE0gMQ0UyZYR94r3FdbksDKmrDMH8H/+QCV5C8WfhEusr6iCFTyOQeWrGvG33+TQPMcJHNwG6L/9AqClI9XRl2oG3kMsiBe++ioAavqJgf+++YQwqwsCp1JBCuaEc4OdDSRVTwrsXQil4/jwPEl9KsIvMVim0dV6V+jpuIfCtd/SFHYmL4qNsw7SwphMwcrfWbCerIUXyu88bRy0if+qEIgYmhVKSvUQ+NhgkzE9DZKDzREQsvjaAkdBVhtt9NkmKqkm2rKyKQidANUhALoZHme11xHkjEKv1YIoXstoRNP5oxlM0mA0/6IZaEg2hpnmoJOANWxgRFsPdxJoMmhrb4arbVVcLHwlJUETBtNgiAjFjUansKWo70MlAsL+MEFDWda1sGyfyXFoftFKdrVimDBSj7xuAhuM5LHrbfdhUTnb+EPioXYEY/QtOQTHwvj/vF6vPpVr0GAjOx7X/ooaluW4U1vf5f1KkUrMmiy85n8VRh+/MA+vPTcDjy8uxdLO6qxaU8fSgMenL+8CUGvC8l0DndvOIBrrliMW+7bj+svW4yeoWnsPTQAv8+F1pZKZkjKgFjRzyNdA+jqG7SAyAASf0w300PDaxFR1So6NyyKYGXdF6BbQKW1qJ6r/Osrb0TfoTGGppgDlqQTGXzhkXeivDZUuPP0UkyzzO7HEP2XNwAegdSMWLHNY4yZ8f7wCL7+0wqEx1iMTxRUK5dV2bncbehovI93ZnL/6cRyA3QPvhWR+EyDud5TkckjTcb7AE2RDnP3T0JMoPmH6ZZhmPYdi2Ay4UBsKoWphA+N1TmmgQt15YxDnmxbFYgYl17lH1v3Hp7MYmnFoznlHxt1on01LyyZjCTM4oq3P9SFocEo3v66xXBTx3YdGsfDm/px/ZWtZD1Wz92NtxxCOJbF8gXlOH+1FuJjvoXT+PGvD8JaRlhhyuPydXVY1F5hfZq1jaDp2cgwAUzTp5QnTrNcjSYauzDGirwk4DNTi7R5iyb3q2eypMSP8YlpM2fY9GLyTY9brA1moUK186kyLwv6Z4fERoTMYu2iDrRUlcPv9RhHYlJaGEvoKM88/Mi15ywjo1En8ckR0XIZd2/vQZgMR1kwQbv0nh3d5ln/2CTu3NmJu/hcUUmm0rzu4896LjnWP44tx7RxoiUsKlh33kpkGDmzzDApot2RYSblEE+nEPQFsP/AAd5zooYKMDmwFyPDLC0F2bVrlxn9fjJIWf7q76svWICQ34UXrWphnIN4+QXzzW4cmjys9BilPX7N5YsZyzyue9EiRRDNLOhXnD8PF5zdhrqKQAGkJIVv0I2xAvhzM/00kE+UubhFulmEkNTfYWiwUlBsaoZBnhzSZyMWCFz7rrVkrae3R7mokB97sSZyG823bj6NKM2yOx5E9F/feBpInRD6VbfqYvzmzh2YGEkhb9YCmiV8nmOhzKQ6caTnwsLNZyYT078kSG0oXBXFqtHtNh8Veq45/1MRsUf9OzKoWR7DZm2nYHYaV51XiqvOdSFLndUidbc+SrOPIGDm/wnYisC+7XZg68+BLT9BfstNyG++CeAv/+SPkdv8Q2DTzyx3BVFZE1gdPj6BTftZZky+Umcnknh87zCmo2mTy5FEFr998Bi2HR7GDT/VcAWlmYZ3ZPDE3n7sPDCEg0cHcejIUGF4jhWP2VbSyVII72mSR8DnQwlBJRjwkknb4CVIaeOI0qAPPlb82mNTPYcBWkflpQG4CKwV5Vp6OUu3bgKvx7RJe1n+Ajz3ed2mjEhOhEZ1lXZdLS/xsr7KU0niZiR2kuAUl9lGhJukban1wKdJzVa11hnTabakEgl886FjGJ5K4mcP7sJf/WgPfrNl0ETtwJEu/GDzIL7zaCcS6Swe2b4fPyTyf+8RmZt5fOzHG/GR3+zH5kNDBfXjW/wf9PvQPWIxqGnWCqKYC5toHtZehvKaajIR0s5UElORPEZjPtzwlU+aZV21eqKm7lj75J0siqv+ajkJao0BJhVMUVhFqTiptrE6VGiLFJxYbq0rva0ucv6Vw1NENaRAv76mAtUVJXDTlK6vLkNlWch8q6KiFNrvv6I8iBAzUbuYWIp2Ru+eoVh8Y9WlHWQwltl6qmip3b9b+3VMjf3uHrNjt92HxKffhJz79OWmJRof5Dz7RfB9+Bu8asS81seJIwJIK42MmPQSB9LaWIM43L2WIH76dmanytjkf2Nw9AP06eQucsu/HOor/sm6fp6iNH8+v5OaLZhx+7pTqA1oC6lKPPBkGIsW1pAdUL+YhAsXe/H4/jgW1k7gpvtijIq1R4BRFokqKxZcLRgonSYV54/PxMbN9cl5qmXfSuhxwjAzpXqhKDONpAfyVWe/vuMQ9KX3vGaJaeM91mMtEKnvqpXm7a9ejK/+8yX46icuwXnLtbQx3+LLBwemcaB/kr9w4Widd49ZPdxn+snKcDHMGkBtVkVlBc1TM2xBeKP9Na2fxn/JQiKY8bqMuBMgiHm81prsWuJIGwar+SVU6P08AVRK8sXNDSj1B1FN+7C2rMTYlJU8ry4tRXkwQNqqox9VoRDaaR6mC+1RRTF6xISLR8L4yZ4o3tmxF1+7uhPpvV8wjYgaa+Pkx7d3TeD+w1PwOkjvGKjNuw5h/2QOn375IrzrqqWWZ4UEO3BkAIvn+bH3OFBZZ20IeTR1HsEoYjIiQNpYUV6OTHAhLiTLmcOa7F/+9d8wf/480/NYXK61mJjmnCChc72v7xh1M5kt0Xd5Ztxb1xL1gEqMH3xuvc/ksx6fLHqP98NTUaOoHtY0E9MxmqIxA7wa1xSiSW2Wd2Et69JC+nrN+Pl8RG/n8bb/uMKkd7EMFEXxTSXS+Pv138B3P3I3hpgPVmAtUZvD9geO4P2X/wANP38LMvageWe2GD+Z7+511yLw/q/xQumiNssGzGt5gq5p+Cj9VIBMouqvmsJpEuVGcaBzKQZG/4msT0x65tuaFjMV+a1pPB8a/zyfaB7njKjw6dpu87JWPnMnybMRk9YM5+yfWRKaPz0rTukSGGkw8vDwsBUvStG9TPtMYaHISCqPEnuC+RqCvzSNF59XgpHRGA4en8ah4xEgHkVjlQttbRV43WVB3Lph1IqRksp4ynNaGSbVZPsktfICw0iikNd54dtFcbOwiwHZ86xE9cg8VgrpV3Sbx4bNvVjYXo4VC6rhpN7/lvlrHvNnY9n77xt34U0fvg9v+PA9eOjJ4ua+NoSjCSxsKJ31KzPHgYliJcfvKPgKt366kCqYtOFBRUMnRqf5gIpjtNt8m26MIvGebsmZ/KBb40Q39EzeFuTEelQK2OHeIWw90ocYmdFj+45gmmbfk4c6cXxwDL2jE9h5nM9YyJ440mO69oM+N4FsZvvmLDP519uHUIIpHB6I4yOXliORK6d25ZHFJB7rLUejJ21MqqMEpnOq8uiNumkGRmi3+vCadWpzmCUMaZJmZyryiKb9oL7ehi1703j5696O+zfcj2VLl5npOlrKNRAMYeTYRkxGc6yNoygprcBFF11oJkJLisq17/P/hakDh+EKBHH4O99H2YIFON43YJak1e45Bw4cRFVVJQ4fPkJkdyGZtDoApjVimIpb3F5dCiqaeqqMT05jkiavTDwthhdlGgb9HvpDJeQ9UdkE46R2Pxf9j6cSpn1KBULhK2N6qgA8d7GhaV4Vtm84ishYgtezctucq93Mht7Do7jn+9tw53e34K7vbsUd39qM33z5cWz4bRf+Y+HnGR4yPaNaekeKY4md4fRc9HL4/vYzfKJ2DIk0jc8IbOUEkYnwN3nHmvs4IwV/mAbJ1B6Mhb9DPfgaRsM3GAY1MvE5Mua7+V1rEcPThfmXS6Ct6besdU8db/fcRUNo1Mmj9BcYqZOnOKFebZzSLa3vr15kAZiO2r1abZ/KL91Tfm3ZN4Wl8yxdO9IVRmtj0KxOsPfQCKaTXixfEEI9gerI0XFUVfoQJ6Oq8GoNsoIO7X0IuOJdwPE9yC++GLZzXgNbWSPyTatgW34lcvs3wrZiZsfjeCLFdx14fMeI6WG77pI2E45jPZPYcWCMlXYddTGFB7YNme3WH3isH0mym67OKVx3ZTumIxncs7GLAFaFS89twJLWSiyYV4GyoFVp9o7H0OC3Y+qeJ5Dq5Lv7j8EzvxWPHByCn/Ha3jlhdhLa3T2BNloeDx4cJZPM4PhAGM3VQfxyUy+aKwM4NhbFI9Q1ZemGfQPoHI5jL5mZl4xr69FhNFaEcPOTXfTTTYboRhfL7oaDI1hMULQAy5JZJSLPD6WxrK2eqDmFs+e2YCQcxYKGGrTVlrMms2PJnDpGYMqYfQMTovAnq6JEdWeVRrraPZhI7IGTtqkrF8djfeVw2rI4p8mF7WNpJMgkzplbzUojh1qPDcOTs5C6KAyohkYkR+P0x4HRcaC0aZ1ZfE/rUWsAmhbe04qi56w5B4P0Q0uQLGwJ4K7bfokIGYwW8pstDpcXc9/+FpTM70DDZZdi6uABs09ZJcEpnU6Z3XEmJibN3MXRkVFmvjWWywIma06gFPrpwETKq3iYRnK+p8vysiCpMdOF5yGCkZe03emgkvPaTcCy3nlhRD79009fB5dXJutsEVhb39GIejPRmPmQ1mJ+yaysDqyu6oJX3ef0Rb03BlyKwri4Ln0lPH/zn3xabGzVjyzAONNwjErMbdlinp/0bkHVTqSalnqm//m8tgZLMly8ljlUCN/pkkZN1ceo4EsK189PihWXQEoVj1lLnaAlwNI0LuW3OkS0TZXyRssW6VxLEamy0vPZEpxlIZcw3SWjExlcsLISZeWKU85YcgNjVrotbvbRFJ5lgmvNZyXi2ldYzQ3hCeQ9ftj8IeR/+2+wF+bSFkVDH7RbU0uVB26Wse//+gCO907h57cfZaWexZzGMnzrpl0mBy5eUouzF5ZjSXMZbAEH9hwcM1kjVjOvpQwvuagN115Ga6RuhnRIbBpO01gOR30pHM2VTIcc5jeX4+h4BPsHWHGT3Dxx1GoTfvDAALYfGcXu4Qg2896Tx8ewt28SB4emsH9o2lgkxycTOI+VaEeNgG0Y/eMJfO/RI3j12jYcGWbYN3Vi3yBZ7BnmDZ7QG4kS8mDPICpJXyNkEu11pZrjyDS0o6Y0xEzNESVLsad7GB46tjYPnCVyyzxZvLAD5e4U/va3C3HzlhF8eVsD7jwWwJvXNmNNR415j8wVpQG1/qfwyvPmk3kBf//9Tdh5bISeyDMpeg51NZXIEUjcVODB/iwuvOgCKouXiUjQoM0tUQ2XzaYxMZWl2WpDR10eK9vc+NhH3of77rnNuCkCQcOLL8O+z30Z+77wZYw8/gSq1p7L+NkIgmGyqgjKqyrIghJmsF5pZYU1zoXxSuUyrCF9BCgHauvqjH+Wj5YU/Td/qQC61gaWWnlinMA/NBJGjBmrcSYTY2GCbNx0KLC0IB4j8yHwFv14IUS9iZ9/6J3wmWWSJYXwFT5hgVABYPRtWw6RjA/vaL+F2KVaXs/0kI91Tvfuy18H31/+O++c2iPEQm8dKALocsxv2U4E5i2avsabAgDpTWMC8NJ8uyCGu+meHswWvmfLp1Fb9g+oLP2rws0XRhQnsWgNqdGgY0lxlyQ1GWimhEBMzEqmoMb/ZQhQqhy1c0xRaFHRarNh6/5JbN1H1h1zYOPuKfQNxVgJujCnKoiHtodx/+ZxjMfsuGfzGB6hSTa7PJq8t2dZCw5aCXN8N7OFeaeOjBVa8YC6MkucSlTWcq+/biH8DMDDW/rx0c8/jgiZ1puvmcdKOoWu/giaytx49Uvn43V09/dvWYEEWfa3vreDccwjEY0ztZWPJuGt3yzJsRyEb34IU7c+xuMDJnv3kkH5qC/VITeiqSzeemE7hmmCdjCOFxAQz59XjSNjEbxmbQv6yaYaSnyYR2A62BPGK1Y24dDwNNmTHY3lXpQEXLhyaT1+8vhR+D0uvG5dO8pVmaut7jQ1KJSOzqEx7OrsomJpoKJGl6utwWkavbwsrJEMa1wCjGpdg28EiXmNWri+2OtFszoZxdtoPnzsjWvQFgI+99ttODjpIqjl8Y4L5+DcRS3IZ1N4y1cfw6o55bh4ng//fns/fvmhSzDQ140v3H0MrTVV+Ntrlp4I6KMbH8GODT9AY40XU5EsehMteOtb3oKNGx/Fq171aqMwYlQXXXIZ9t7+QYzFQwa9EykXaWQOF6/wY+11/2IVTGbuxM7dNP0OErCuxOTu/XCXBBFlvNM0/Rpfeg3677gbpYsWYPrYMTq3w11dhZL2djioyKObnkCoYy4SkxNIjU2ifNVyTO0/hPKVS+EKlRr9OnK8H0d7+s2QhDkN1cZ0rSC49/ePoqIsgCTTUeA7wvdLVUgIgJksQY21IF9Ba1OtaVB8fqLiLrXikX7/xxt+Rr3XMj2zwWWW0KlqV4c9gy+t+DLiWU0MLzyjqEzYKhsQ+tL99FHtDbon//U7WaxktuAmf2w/DkWuQr7MQ2bJe3RO3BL2PCMxAMnvNdd+AyH/leaeFbPTv/tcRAAls15MSSadzLzimmna/UWgJcaln0TApXvSNy1jpPtmnBx/dz8aQajMhjRB45z5LrIyL/VgFOFwFsO0TBa3N6CmwqE9MrDjUMZselHpTGPVssJ8yVs/A1tSy+QkmD6qHIlitNXyNl7b/Cy8jPWrVUlYcqx/GhWlaryWrtigddXUZBzwqQHbbtZKy+S0YYgGHCvVrD76ONFR9bs6pxIkHm6n1RQgGFDjdXH9tSeOjGDtXJXtk9M6sX03w05d0RgolxtZEhpSUThLg0gzniDguJieztpq5MYmYGf5SrJ8+desLCiHmgRU+TA0rBxzVAhZLcpZdc4ZDZX+GD2aKQcnNFcnThvNEZfDjMfQonQBUkpFKkbkDLlcZiiHxlyUB/x8wVKj2eLxBPDjf7gU82tL4AmW4qOvvwQ/fNd6fOuvzjcgJbE53Pjuu9fjnVctxvJF8/GLf7jQJFJ9Ywv+4y0XWiAlnxV2/gKBUpTS9Fc3f4r0zpMNs0ZrMCCl9zQBWlNz1Ht2327WkO4sw+hhGmq4RRru8mYrqU3BAvruuAc1F5yPA1/8KilyEqVLFyNFUy/Q3oHU+ATcFeXwtzSbiZ0V55yN5OAIMlTO+NAwylefbXrzMlMRlK1chlR4CqG5bXDSVFDiWsnNNNF/KqwyPTxFes8HakzWUjmKWCKRNkMYzNgpvpNhOC1TyXjwAojlr/4KnD5KM/Bvv3QtTQTNtNeHLVdWmtCVwss/ayv30yS3mMVs0WjswD9+V2fyka9JW4qenCxWMuvLdNm+GHNuvBCVP3IhS6abp3VnRjDwe1JXY34VIlzIHku03TfNQb/vAiycs+8ESEn0xgsh0h21OQqkxJYUFq36IfNP5wKuDNmT2qy05JF+AjLJ2rVrjTu5KYqP1sH8Fi8Wt/po1rswOBpBOOKGKxBCkL9olLrFwu2lKbG41Yn2JhfKS9UZVcjwFOPFU1uWTEC3UyrIJAs5LSrHMCVPjnd7QwhlAS/DRaAk2JQGvQj6HPCQwWVoXbgJRCE+V4+yCb8AifoogCrxqxfOznC5WWbV463pV86TmjM0uHkXWdCungns7JnkcRyHaMJl6DjLcmMGdnsZv/pqOBvqYWeF7qyugNNPs5lMLH6kEyk1vRw6TovIZXVgKdcVXVO41aFlYMTkhf4VtcFYakbHZuQEozpGRqVBWBpwVV4SwNaDnbhw6Tzcvf0A2uoqsaixDjdv3o0LF3fQNErSpEkRxOxY2DQz4FOB/+Z9u8mgtPJlkqZjOWuTGMKsRhrKfGQPrMEYYPV8hZhhYdLUsUjCPFOX5rHBKaxf1Ihz52vzQyvgT256DLsf/iETU7srk14fceHfP6PFtPIYJ7CovUrrsUu5/u4972GYvdh2NIU5NW4mfh5rVi/F8gveatxLzbt/cyuRIYtoTx+CHS2oWnM2hh9+3BTUhssuwfiuPag8axUG7tuA5pdcja6bf4vSxQvg8HjhYGZO7NoHF83gsiWLkGSN4WKNIdbloDJIDh7vxbHuAVPLinxqZUOqiDHFpAjWT+fMJNJTszEG467w615bc71594WT2Spgw+5HO3Hr1zeha/cQ2V7GjOdSeOIsIP+89CbUuialFdarBbEFK1DyzccKV89CqFrZzn2IfOQ62KMuxFfkMPVyst0mhYjC/LdnZHYyjELuPE0wVyML3avJFt5GZqA1j4RsUlor/C+kSF/FkARIYlLamVimns4FQmqvUnuUmgRk7uko92pclzmofNL0Lx2f2BtHe72Vj6ESB1XMhl27B1BRJYsih7YmdQDQP1r5iXgKhweyWNXmJPPyFPLnzPJUsdYClQqDvifQVLhNJw3LpcBXzxQ/Fy0BMXTdK66iK3NXIK14F6evyR8tGtDeXlyM8ExfnQlNMVdODeELn0uWnACq40OjSBKoAoxYeShoevsuWNKB27fswzXnLsX41DT6x2NE2rQZH7FwTh3tzgEsbrHGXkikbFoaR+N11DOg26KaGjsh3RdIaUpKCWscnWu8UorgpZ1pNVbLQ5qqYiWzyfjHf5l4Hz77L/9Mc8mDhkofbts4ga9+83vm+be//W0zmVn778sEvPHbn8ZUTJlC9kcQXdzqQHtrK9Zc9bcnEjDWpy5Y60r/3JXlSEvp3Fr2mNSczMlDVsVchJsKm6USpFmTeghG8eExuJk2YmIZMi5PeRnZ1TRcZaWwzwaqLpp+docZeiFgUk+fGuS1VbaUmk/4jH8ZIGvXXoIa00LRbidQCbheSFEW0/tZ56rZ8pgai2FqNErAIqNzeND4reuQHlcPTZHnWOK+4KXw/fWni8n2rCSfSWHqTUtNu4OdNalhBqTpOQfT9+P/AcxrUy4wHYI0Y7TfY6FN7cS3nsNHn6EoDQREKsQqqMWlsNWjp/YobZqrfFNDupiV3KqhXSCmQi0wUOO6xUTyGJmwmMbuzgwW16cIboVKXEWM/h+bSGPjximcRdPQ60qjrVW76djR3zdghtlMhCeQoiml7wlEFCYBT4CMLE2d8/sD5llRBDASfd/KV+Ybj8XzouhcvZhamFLPZkvxXf3MOe+Zesr6IycFmbme7YPuqJyq6UAVjmli0V2FRWe6VlhmXn9OcmJ4gsb59I1OYDSijRTjZlBnjIkWZabE4mns7R0k1fRgcDKC+oogM2MQJaSbVSy4s+Wzt2yiP+O4Y2c3uocmMTAWxuaDfdjWNUybPo2DAxN4/FAvDvWN4MnDgzgyMILbnzyKPrp7eF8Poqzl22uL28QzISMHEO5nbc6EeHxvGM2VpLg1HajVYE8mwJo1a4y7O+68E4h2MTFoshIztL2X15aEveoszJ23gGlkpdShb3wHkaPHEGaNNPLYJlSdsxq9t9yOxOAw7KSosa5u0441uXuvGWei0cQxsq8IzcvIkWOIj9Cd00WGRbOYyuOtrrEa3AsyNjGF8YmIAR0WTQPGMvEkZg1rKpfMaQ/vGdrO5xrmofaBgE+9Sl7zzgspltJav6IC66jddEqr/CivC6GyNoD4b77F2uTkxQMlzrMvh2PxOUbfnq3oO6lfa7yV9bJpp9cqD1Rq75qXw9NyPsGglmCure5NA6glJ771HD76DESFXIWzyF4FMAIjHYvzUcWsxELEPvRM98So5EYiMBGT0X2F00/TeiKew4Ja9SKH8OjuBGpp3jmYzz+7PYYLlruxsMOHR7cMY/3ZtXxH7/HbrKw1VktpJeArmp/yX0MllO4mHVMWiBVF9/QrnhePp/4kCv9TPZt9rnJnnc5cW6Jr65yuzZU1ArFwZf7rT+Enf4rXutKpOTuTWGVzRk695hUzy/o6/2qogOXA+kjRuTnyRE51VEFTx7cVJrkoSvENUvxoGiW0geWTZLarpxf6of/ym9/TqGY7Jmmn88jajRCE+x+4D53HuzFnTjMuu8xatE+bRJx3Vjvio1vhK6kDAqKwAXpSGExp/gKTe/eifNFCntkw+uQ2eOtrMPLIE2h66VWY7uxGqK0VPTffCrvWRF++DA7WtuF9B+AM0vYOT6P28ksQ6+4j27JYlIusanbcDhzpwSEyKtVNYkkyaYMBHxWaJgDd19RW0PT10yS0GNifkky963zkNWHvFHFf9VZ43/RhnhWU71mINm6detMiJvcMmBudITP3f/gGOFddXLj7hxXpssBKw1eKwKRw6aifWJPu655YlY66p3Pdl4h9CbSKYFcsHxt3EMCCOYyx4n/ROdWGUd/9WD+iuRDqXGGsW9tsFHKEld5xVoDyd/78+ab3WjMp5L92DRdICbTUI6khMQIxmWpiditXzkyMf6Hl9uPjGEtmzNCZdfVBtJX58a8PHcKrlzViUblfGWjCn+Gf79K8ff3CWpIDgwgqVubZiaMOYlo8HqJFduOuQXzi4g5ezzjS2WAsg3975Kjx543LG/CTnf2YpmX2sQvnodbH9D8BVBRD4czLs8XyyLp7+rOT7516LbGsWUEO1YDns90UznkQMFnXuqML62aSNbzmGZr7TCCZlzJdlJlSmqJ9rWU0hoeGUFNTaxRG7rTqoOYaWTWeJbv+7T8tM4+MRku8tr7yeoSPHEXk4BF0vO3NOPq9H6Bk0SKaLGnEB4ZQ96KL4SoJkX09AQfpuZhX5dmr4CRAjT6yEaXLl6OkfU7Bdxb26QhBWpuQlpkGyuJcpWcilqKfmn5/OIn8v5ch23OocDUj9oY2hD57R+Hq2QjzYXIMU3+1Vq21hXvKRz6hSRP8j9/A0b6scPcPK5aOWKafmIt+6ukTs5FZJ8AQo5L5pzyZoomvnjwBhoYuDPFYT1NqNlDNiJZCof4y6/ceIbvmd1obPaZx2zw1+UzySh2enAybNi+1j0lP5Zd0WmGQuSYRQMnkFGgV29S0PNLvS/5p43H0RpNoItM/MBHDv64jAWA8O0ppzbid6Jsms/PYCSpOvPqWPfjmVQvMcCVZB2oPG+K7c0IeaLpbmnGJZnLGrc6P0L+zaksQ471RWmotheEzvZEkHu2dNA32713Xiq8+0YOWCi8ua69EHcNhy+VzBLwCMJxSSIoQdSabVc+KoDa7gD322GP45S9/aSixRGtCqR3p6eTUAjr7uq+vB/vIaHStIROhUInpfWlpaeGzPuNGNY4yUr0bavDU+2p30FHKoB2b/yxPI4WsjX/7Y0hu+OWJ6uSEELRLb9yn0bKn6cjTCtM/9sNPIXPPj0/yT3qTTydQetPBkwDsDymmIpN+ZFKIRuNmnmpZSTlZTRil5aUYGR1DZUUlorzvNXPQnOjv7UVVTTX6WVnVkhm7sgSfiiABhmli0lBpM1NOZpeRZyMnp9XvFus7euupKkUrTNH//E+Th8658+C5/qXWozPIxzZ2IpxK48sXz8Nb7jqAdY0hbDg6ho9d0IFPP3oMZzeX44HucXzuknn4yAOH8coldfjN/kF86pL5eP/9h9Ba5kMsnsHrltfjGzv7zFzDdDqLf7mwA//00GF88bKF+IcNh7C6thTDsSQ+T3/GExl0h2PY2B/GNXNrcO/xUSyuDGJhdQDlBEezU3JuYhyJ7VvIMqyImo5EspYcFdSIXQ3B1mlRHKVl8Kw62ySS/gtIvvXNb6Jt/jwsXrYEEVsKSXsad/7yt1jWMA+XX3GFafzWWJRXvOIVxg8Bjmiv2gFUg6kRU2Aj0aTiZctU21qJ/Gf5fYrSmKb/0d2IfOR6Mz7mZMnDfelr4Hv7vxSun5nkk3FMvWU59UcAZ32jmJU2XwglN2y2Lv4IojE7kcgURo654SwZxKijAZnyXcj5c/AfstO0d6LSrrmQNiQijciMdmPaWQZXJIraiRFM4VL0+Q/hvMvOmcWaC3Gk0Hursi2q74lHM26eXq1PfVh87yTPToj1mafw0HqI6b98N9PdA+eKpfC+/S+sZ2eQjz1+HJM0/b5CoHrjHfvxojYC07ExfOjcNuwcDGMTf8PpPD50VjM+u7nLTKV5xdwqMsE8HiLQfO3S+XjlzTvxnnNb8AOacN+4chFe89u9+PRF7fj3J7px2ZxSPNg/jTKysO5wEt958SIyrCw+9OBRE4MPr23FZzYdN0N4PnfpPNRpOIUejP77xxC5/WZM3/ZrTN38c0Rv+RXCv/oJ3M1t8LS0In1wP6Zv/bW5F7mV7ng++d2vG/NIogwZ6B8wjdGt89vRGZ9Az/gwDg91YeF5i/Gbe+5EgpS1u6fHMK0HH3zQvHfvvffi+9//vjlXL4uATKJVDzZvPl2JVQOeJrx16n2LCeq+OfxZfqdYCu7oIKiQopt96GYLL5N3/xgZAtmzkejHX0vGxPpUjR1Fkd/MGPe17yjc+OOIYjg5mIXdN40SdQjxxpxsE+on61BWRbNdJcNRgalJmVgsMTRbAr4gFo1PEnPt6Ko4iIbYXOq+qvWi2DC95WeIbfk5pjf/DIMP/wDhx3+IyMbvI/L4dxHbeAMij/L3yDcw/dDXMb3hvzH9wFf5+y9M3/dfmLr3i/x9lr/PIXz3pzF516cQvus/EL7zk5i8498QuePfMX3HvyB8+79g8tZPIPzbj2Pylo9h8jf/iHTX9kIYThECQD6Z0GhsE1YTWPUF8F4+duZVNDTjYzKVwzvvO0gAyeDFLRVm0UyxrJ8eHsFfr56DVMpaPypJpvSWxfW4ad8Q5lf4MEaz79dHRgjeNrjMwEu1fatiUNMPmRX9ay31m3GRb1xaj/PqS1CuqVx0k6ReRPlTM1GCx4QyyeQUs0K9fvEH75NPZsh82VveAUdDIxK7d6L8zW+Ho6oGqT174CDrqXr/RxDZcG+B6uYRvOIaKqFln9937wNYeelaTMQjGIlOIJJNmuVN8ukcYoxRg4eo/MD96KW5Vlwn/Wc/+5lpE9BONQInNYhfcskl+NznPmds/4svLja0WoEtmoNFUZrr1qn3JUoU3VbNeabnf5ZTpZBG0WnkDmvbpZk007CCPAEnffeNcM5bAXt9q1GmYg1umR4S/TVaidgnXots1z7kyMyLZEpi3KWTCH6YlZJp25n5zh9a/CEnpiYScHpsSEVGUFoWMMNObBmZpnb4XXaUlGUwHXXDZ08hH2KBrapEoqEO5f5KJKuiqCivYHmQb1Y8coP7zEoKt+6ewFltAfRHtDYbEI7lcGQ0iXAyh0PD/KbDjqlUFqN83jWRZrnJIMr3BqayGJxOm8XjkmQtsUweQ1M6ZrF/KIXDwymT8qPRHMb5TozhzOZsKGldAkeJhgoVxBQOJvXGxxH/1/9E4vZ7YA/4mRfMLZKK1C23If3zX8N1/bXMYBlnM+Jz2rGozIulNGvfuaIB1WQ0Qd5bVRNEtc+NCM20CxpLURP0YE7AgxfNKUONz2nar9Y1lKE/msD7z25BwO1AQ8CNjnI/zTcHFlT4Uev14LLWCuPngbEoXruklt/j16knIX5jRZUfSyoCKKNfy3lcWOk3A9ANUEXvvxc5omvl330AeZpj7vkL4T9nHewlJbDRNk/s2oayt74T4V//DOV/8U5EHtzAhGANc8VLTpiLB/bvR77Bja7+HvQc6TG7upYygEGfD3MqSuHJ+jE8MkRgT+Giiy7Czp07DTAVG8P3EAw//OEP4x3veIfZTuuee+7Bi1/8YuN3UQnEnORen+QpRQ31FmJrjNIJZqUj/ez9z0/Du3Ae8h43Ep2dcJaXm9pC3zuVhZmuVo0pOEVOdlUMyf9WycO5bB0Sv/ySUd4TomRRQlAX0g/fjPTejXDOXw07C67EAiz+qBOpB36B2L++DpkRNQTzySkJqHWsPC/9SzhXXqQr6+YfQZT/pofPmUFlVQX11IuQNwifWwXDi7qaBiRYpQeDTcRTMqWMC63axIGMs7q6Br1DvZg3t83o0szCh8DY0R0oCzoxGc2iZyyJAB9pfKIan9urXBicSqPCR9NSJIJh0Lw3FfwyjwPRbA41IQ0UtqHSb8MhAlOUwFbhV2dUHg0lDgKkAwmimIckgOUavfRvab0H9ppFcJRq9c6CmIS3IdvTh9zefbAx3Mo/pbh64XjB72fhftm1Jw2vUUY3hzzoKPOhnWDlM2P68pinHcEJ3PMJNvPInFpLfQZ85lUGTCP6XN6vJ3A1htxYWR0yIF/KSAqk9Fzv+enXXAKPvq7G9pW1IQOK6mRTY/xC+rWIP/X86bwIUhLrLxPMs/os5BMpst1KM1M7uYc0v9AwFbzwEox/82sovf5VSB7Yh+oPfMRsOy3RR5Xg689fj+33PYbKmlK4ygMYmY4gFo4xI4DHbt+MjnntKCkpxac+9Sl85zvfMWbfV77yFfPT3ClNX9AYEQGVejTUbnWqqBbPUimmGLaphx/SxH9kSWnDd9+JeG+XGfaf6O1FtKsTibEhlL/6OjhLKzD6y1+bbY1SE2PIRKcQfpDvJqJkwKypujuR5C+ttYBOAi+dE7yOHUX2P/4T2c9+Fhn6/b9bmN9M38A/fA020wVv1FrqURCCvNNFxrULkfddiak3L8P0ey7B9Hsvw/Rfr0P4tfMR/87HYbY5p3IWxZzpjyoIrw/eN3zYSt7Zyf0HFoUvMj0NP1mGlt/WLxqLmd5jrWyrMUuhkjIzhkoNwaWlJWYOYHQ6irHxCYSCQbi0qGAhmgISiY+FN0YrYv+QJjfnMafcZdiRy5nHjt64sTJaCFjd42lMx7MYifA7ZCNRvuNlefPx2/sH4zg6kkJlkIDmtmE4QgArcWEykUPXpKWnYmb9ZGIXtwbMFLdTrfViwJyrV8L3Lx+D718/BlsiToabg3PRIl5/FIHP/Dvz0+pRnxG+Zzyzmuf116psrCvrXM8Z48I3raxWVc+I6rn5FR7yXOXWHAu3jEKZl4pMXC/MkIfiXes7lpjhCUP/+D7kmCGlr3kTfOvOR+TOW+BffzFs/qDZATZGc89/yeW0j29B8LKrMPCed8JBllLzha+b0dzy8Ne//rVZlD3U7McQ6V4NFWBhUw123rMbQU+J6dJtbdV+ec9WrEhIZOdOPfYokkePwz13HtLjw8hE4qi6+goM/tvn0Pi5f8fQf30Zzvp6BNefh8lv/wC1H/kAwvfcDUeoDP61azH0g++j+lWvwORPf4mKN74e4z/4MQIXrIetqgr+xuZColtiko1MLP+TnxoFzrzpjXBqdC8dzXL2v1Li3/gwUg/ejLyphS0Fej5i0iyTRsk3HteeWib9pJB/rHQ8ffyTepWtezqKbc0GW4vJzzDu4rUZJiO2UohLYstPsbErijVzvNh0dBolZE+tJQQg0R++YxqITHJmeKmUzWFsKoHKgBNOooAapBkSxJIkDy4yVNYXLrEnPosQqFwuLUCpgktwpT/ENUUGgbNeAVfzU4ytKhSh6b/8W9jJHJ3Ll8HzDk0rO5MIcm3I0LJyBgLGPM8RwLV6gwiMnaZbLhoxlZGdlY6NOGCCQIssF5mG65S9OTWzA5kMHAR2hUO9rZnBIdhpQqvdzB4ImjKXIbHR2EU1GyiMp4ox/WJ33Yryd70XdpfbAJarocnsoe+stQqlApgm6/A2tSDd34vAOq1/nYd3iXp0mEn8UE9PDx55+GGcs3wdHvn57Zg82o+dD+3B+esvxNe+9jVce+21Zo6RpKgYRSlen3qcEetc9ya3b4HLG0DF5ZfBzlouuWUbbKUhpI8cQdkllyK2fx8qrrwKnvoGxLZtQ/C8tUgd74Kzohy+ljmIPvIY7PW1yPUNwXP22UxsO2Lbdxkm4SW1L341u2sX7KPDwMAAbIybxl1lNcgzHoNtdBQojHNRG5vG2miwnsKnc/VmFse86KihE/9TRGqqxnTXmsuR6zrAdNKKkDMF9LmKnSAV+uI9sFUX21FE+f94IpDRZHABjrZjyNEMkimkSed6Jh3UM/0EXLOvZ99XW6uBKBZCqWx6vAutNSU04+yoKQuitUo92TR/3Cx8LhZ0/uDx0NzymXO7y4cgC6vdPKdZxGu4AnBTZxw8Onx+OLX7D8+dfv7cIYID3/WwgLv53BPgOe/XziMYnGmjFUohodN33WnO7axsnatXWTfPIIrPsfe9H8H58+Cknh/723dj6oknMP7jH8PZ2ID+f/o4Inv3Y+z734NnTjMiu/eh/195b+MTmLznHpS9+OriJ3H8L/8SY7/8FcquvpqYEsbRv3oX4pu3IDk5jsnf3IJk13Gke/sx/MMfmj0Rw8SQknXrCm/PiGFUwx/6O9R85su8tKBXfy0RtkqKn52RabKu0Iuu1iCmwh1gw4YNZlNRjXFSZmv3Y1Hnj3zkI2bk7e+S0wFKUqgOdEY01vnwt28gUidR8/a3I/zQBgJRLxyVQXiX0hR5dCPsfi8qr38lRm/6CUGpEuU0XUdv+C4CF12A+P4DfO5BfjKMcjGrX91iymHoiivhJbgZoORX0h//OGm6E3nVhGqDUO2rsNFmzmsQ6d/9HY4QHDUwT+HOsNbQ4MEiGOtaSiwToqHhue+n98cSRslEN/nTLyDx6/9mQdEsAyYF/4jCK0d0farM3Je6yzF/rFhC/3UPECSTkgfG1f9UmR1+K6a6NndnPTpjLM9wc/atWCKLFK0S7VWg3nGtbjBbzujnSfK7XTxTOfb3f4+m97yHlstcHH3X36Dhr9+FyPYdSPX1IXH4EJr/+eMY/O63UXLeeoz85EY0f+pT8DY34+hb3owaglFw3blkXjF0vffv4V+6HJ5FC2mN1GPks59D1V//JUrWn4/05AR63vcP1C07Wj79GYwT0LLRadS/970MQTEu1rHQmH4nC3Qjsj3dyAz0ITvUj3RPF9wN6pqlvX78KJKHDiA9Moh053Gyrkmkjh6BZ+mKkxriZNqpEVx0WIVYcsMNN+DGG280jENjozSyV0uzaIcYTQLVwMw777zTjK/6whe+YBiK2Jka2pcSeFRYiuCl4wQjl5m/ELalS5ixzNT6JtiWLUaurQPZQAhYtBj2eQuQIK3E0sWwNbeR1aTgOu88ZEtYc+ndtjbY6Xc8nYVzyRLYNSCVrNFbGKQqydx7LxVPNJ3gWWiERI41K2tSsQ47UV9taxpgqvhqDJgmqXZ3dxuAEkCrxlVbW3Gmu9wWp0Vo6oZ+Z97O648vanEQIDmXroN7/UuR2fEAMDnGGt9FsKLyPA3LUkxUdDUOz/OSt8P/zz8yLMBkpnn2pxXXM4tVQPYdG8Seo2No1dK45j5TxsRfLooVublkeol5EdzJyiYmYvB7LWsjxUrrZ7dtwfKFTQVfZ0Tglkrn8fAjP6EH3yGj24ADB+/Dwf334KafbsFiFnBVfkZH6D6eyeEffn4Ad+8exm27BlEVdCHjdOBTOyZwedPMCp3qRb/vvvtMu+8DDzyAiooKPPLII6YcSl/vuOMOw/w1VOjRRx81U3NU6RZl4q67EDr3XFoiFWRJ9yL28CMEkQjq/+GDCN9xJ+LHjyFDXa9933sx+fNfoOL660kAfJi84y74WZ68xIKpDQ8idew4TTk/Env2oOZNbzQjCsZ/+jNMbHgAlde+lMRhHxy03MouvQRRlifTI7x2LUOg2KqsSVsKQBW5/14knniENm4b3CzwRfBxlFWYxrbU/j3wzF+A7PAQfEuWYeTLn0eupxPBq9S1adFkFTT9rrzySpzLCGp0ugqnlsd4+ctfjrlEZk0VkGmk8/b2dpNgAia1X/3qV78y7tSoLlNJM701pcFaVGsma2VO1dC+zfDd0hJLefx0X67Z7VNE47paTMg0o2lRX1uDUdrDzS3NPA6iorwSAbItLdVaWV5m1iHSNAitdKjuYncBqEwSrVmD/PkXIE9z0M5EVhlLvva1wCWXIHf2ajMNR2GUIkiRlNFikYqXakNluu7rXFMgike5L87ZUjyL6fanJqZYKGw6C5XBc9Vb4V5zmTEFc6MDBGxrS7QZYYkj4xWQ27x+uK//WwQ/9C2aGJcUXOkvn5m1hsyNP3Gx4UjvuFl5Mp1Mo6E2hF0H+jEwFkGSzKefZaG2ohQPPdmJfUeHMDg6hYHhCPUqgFs3HMC89kp09Y8hR0b9+N4+7O+J4IJVhbXRZiVAeDqJfXs/ioUL+7F7pxdDww4sWpAnoNixddsU7mXF39rRgTrqsl7T6iN37hjEB67uwPq5lWit9KMq4MDKCjcCrhnSUFzGRR0ATU1NptzovDgtSBaOxi7qKJ2VNSB3RRFQlRSAavyWW1D77neh+k1vopnpMUDT/PF/xvTWbaZ9TGw7fMtvkSTRSRw+grq/e7fBkKFvfhP+NeeQXZ2HMM08/8UXYkoEQPNcaRGVXX45Ylu3wsbyEDz7LES3bEXi4GFECFgOkg53vdVMID2zTL+PfgCOqjpUvPu9iG24G66OBQbZXK1zqXRepA/sQ/LYUQSuegkmf3QDyt7wdgy8+62o/+r3TC/QbPnkJz9phhqITWgunn4/+hFrVCp9cY0cobpmc+sn00iFWPf37t2LefPmGbdiJWaUOqscdV8WwVDmZAcz7tixY2ZbeNUKcqfCry3ildg6CiT00/Ivcq/F9cRuxOCKW8kXM1HhEcvRJNPThDUCaJvL5Eu/9W1wNZ7Bzf8xEZMAwSp9cCtyEyOwa6cUXwCOxrlwzl9F1mU1sP7PFa24msGj2/uxbkUD9h4ZQmtjGYYm4ljcNrOPY9/IJEZ5b/n8Oqqp1Rh/qHsY5WTuE5NTaKqtpI578aUfP4RXXLES2jB024EBXH7uzCYmv/jlf+JVrxwhu86TodsxMprDgxuyLMfW+Cu1haVoEfzXV7+EkmDIbKDw3pv24OtvXsHK1UrlkVgau8bTeFGT31xLpO9i8mLtqvBVnlRJStfVtipw0qwQudP9s88+2xyLItOv8T3vhmfuPEQffwKu+XPhrrTiPv3IowicdRbSBOsM/QusWoXpzZvMgpKlF14AO7+l8jr96CMIssJXo3v4oYfhX7QI07SmtIBf6fr1TEIb4gcPklPY4GO5Txw6jMzYhNEvb1srHCQdYpwq9wXT727kxoaRiyXgX38R0r1dVMAJAlWbQcbE1icNSIVv/AHK3/wODL7vrwlAbgSvfIlhVLNFJtzDDz+MT3/60yZBBABqSJcosQRKQnWxCfWw6J6YiABNQKHnuqdnCqCyQnRa5xJRWImYl96TP3Kv52IpEgGg/NG9ont9s/itYoYU3csPvXMmyYengK7jBvXzixfB/hTu/m8J88UfhKN5PhwLVsG5YDWcc5fDXt1g2vJMrjHPTOb9jxQbAaUfLY2lZsiLlopOJrNm9xhtkllsizrSNYGWWuqy1j/jP+nW+HQWo5MTWDK3kfrmoLmfgNfjxfyWSnQOhM0S1AtatcQLyOjVpnkHtu9w49gROy68KE3wcaCpxYFdOzOmPU/fUo/zgQN7ceGFF5kR4nfvHsE1K4rWBnB8OoNfHo/iillApUpYzQzFzU10VFkUyxL4iTRo2pqOan4QaM2uqA2jWitGVQ43K3UH9b8onjktZFEuOFWmCu94GpvgI/gVrTGVPY86pwpExts6hywpAB9NQm8L3y+U56zacqtroJVInLS43M1N8PBnDwas9csK7k4MT7CR2eT5UvBlr4Bn6SoM/eN70fjNHyqVEP7hDUgePoiaj30Kgx95P7OEmJdJo+7zXwMRxng0WzM/9KEP4UUvepFpr7qc9O6qq64y95+bqAH9qdtD/ix/DHk6FCo+ezo3f8pihXvrnl4snlcHt8eOvsEwSv1ePLitEy+9aJEpY4/s7MLS9mrcvfEoXnultRflkZ5RA0zj4QQuWTvXVLA/uu1JvOXac4y/n//BQ/iL69agNOQXQceDD9+Hiy+8iwACbN5MRpax4cEHU6isEuzZaGEkzBb5LpbBf/tUHNn0V+Ar8eLvb9qNb5BRhdNZZDWdZzqFnxOoPntupQnH80t7610xqoZ3/x288zrQ98UvEJCakKA1U3LlZYhvehLVb/sLDP/gh6ZpKDc2CietFg1V8ja3IrprJ2wkPeXXvRSTNOdoV5JprUd6cBiRzZtR9+6/RWT3XjK1R5FOZVB9/csQ3bQFdjWLLF6Ivs9+Fi2f+pRZYqkoBgHUUWyC53IicsuvMPrvHzUNYOmuTqQ7jyEfT5kxD4MfeJfVa8M0MLXmSTJz/ZnPfMa0VX3+859/niAleWFBSpT0z/J85ekKQfHZ07n5UxYr3Mvm12J8asrM/Bdr2t81hLMW1eHWB/fhN/fuxfzmKpQGvLh4dRN+cecO/OzuXbLTsGJhE85e1owNmw/jsW0H8cYXrzGN71K7s5c2IOBzY4Imkr4zMnIMfX1OfPSf7LwPtHVkcPWL7TTP8qAxYwDx8kvc+OQnc3jsURemY2HTvKyNYlViv75vCv+2fQw3HplmKVGFLpjRv2LaS9d1XTyTWNe/SzQsySIJlDS/pyWTyS7NOCcCip5qgLgYtP+s1UgOD9OMO2xWu80nksjnMkj19CK0cjkyZJixLdsR2bQZNlo1ia4eAtVO+JcvNxO6o3v3wkbwFvuavPc+BBYuIog9aX27IIZRjfzj+81Ic2NiERdsDAx5pdnUQGOqsqND5oFWnrQGCPAv0bz2JEb1pydf+dKX0Nbegdtuv81Mz+nt6cEFF2oM2J/lz/L00tU3hmkWuFgsY7ben5yOmI4YrTVWGvDQbAuTbbHGz9lQXuJGlmZYdWkQN9y8H26nekzV6wlkCF4aqKyBnHabE8lsmkysHK960TLcdecX8djjfcgQCGhFGTdXXGHD6tVJ7NhhQ0WlA48/lsVrX5dCf3+SRfDLqK9Tc4Wxafh3NiCd6fzp5GnczXp08nf+0KKASBgCAdUwgcrOlAqsvwhTd92Kkhdfi+k7bkPggouRPnYE7ra5BC4nYnt3wDt3ATIEruT2raghUM0egj8xPoGHHn4Q1113feEOjA0cDk+Z2kEZUVVVgdFRa9cPsRuBY319nWnPMmul012WmatG7uHhIWNPS2pr68z6U+pFLNqtRTl06BCGBoewZOkS0yaloRHpZAp333M3lq9YibmkpZs3b8LgwCBedv11xiaXO9nxalPrp7/DQ8NYsmypeXaqFPPtZ9uG4CFnv27FqQPr6EJ9+ScH63nILE15nqI0tpJrln8nvH+hw/0/X164lP/dsmnzY9i/79fYvTtLE4hgxq+/4uUuAmMGy1emlXn4zS1ONDXYMDQSwDUv+c/CmyeLwpwg2H35rsNYv7ASt28dNBOCV7eV4ehoHOs7yvDE8SlcurACBwciGAsn8bYXaZZIMaZ/yFg/NzGN6dN3/Rahy67E5I0/hHtOO+wuD5wNDaRrm+HpmIc4gcDB2sS3eg0pHe1iFurMyCBCV15jNu/UP61QqB0vjhEkFi1eXPCehftnP6UNPo3NmzZhnLZseGoaB/fvQ3hiHMePHUN4cgwTk2F0ERCPd3ZhfHQE3b3diEZipodvqL8XXV3d2L1nl1n4vrWtuEuGJT/84Q+xY+dOnH3WWfjQh/7BANBPf/ITzGlrJV1+DM0EvB9+//uoZ3y0SuPRw0cMKC4lKH3uM5/ltydZa23EueetxRe/+EWzYoMaRYti1SjAg51TGByL4/B0Co0lHlT6T+7tFFVOJx9EJtuHbLYXOf6y5ryfwNvP68HCj+DLYz43wiN/OuZGC79x87PZtexIoVH6eUqMOK992FyFKBmVlLc80WofaRYGM0rsT1tPfy+iUegxFtpkPGP9yJ6SsbT1i1rHRDTFH4+RNOKRpHWcTprzGHXBnE8lEJtK8ZdENMxz+hnVbzJhrqOTcUQmeT2R4DEO7WbkIpBUlNezgrwdBw4z8ZkfYl5UfcxbYENdXQY/vtGN175GjdwJTE+/Bw0NM+OcTpacme+nZbt3HtN289qByY7z51WazVYW1AcxwrCtbi/DTY/14W0Xt5g1+i01sMrvqbJt6xZMRyKm59yUQ5ZvDSdSB9TU9JRplO/p7jZTaTxeL7q7uwzpEFmxvMubd/S+eh99Xp8ZDSAioN5RNfRrgYAjR48YP0d5LeIQizF9nA5iw3HihpahsZmOMWsc1V13wLv6bLjIVtwrVyHdOwgPC3rq8AHYq6tpS65GRnvetbSYQV8aUxV95CGUXHM9C5XVyq/hAjf+8HvY+NhjtLNfYnrx1JPQ1XkcMdLlN735L7Bw0WJTw8fj0xifsJZ6PXLkKEGknlqTJkD1QxNC1cA2ODiA+QvmI8nAJtMpVFXW4qKLNeP+ZNEo+AP79uHJzU+aBB8kCL3xzW/EWQSuY0eP8RulDNtxrFu3DpHINP2pZhLmsXTpUjy44UFccP752LZ9O7Zt2Yq169Zi4UKtpz4j8lOFu4SJN8laa2w8iWuWVhkzuCim8PNfOrWVFwleJ3iMM64858/c088m89r6AbTvbao1ecxroqnuaSKwKH4l/T918bpnL1KceCZv1gbShpc6DiayCJEVKg0m0nkCFUMusCr0IP1fkmg4hUObezHeHcZo1ySGe6YxenQUg7weOj6OgWPjGDo8hv6jE+g/Mor+wxPoPcjjoTH0HBhF775h9OwdRuf+UXTpyF/3jgF07RpCF4/Hdg7yN4SjPDe/7f04vKUfVY0hlNdqao0dLs9KPEorRE2xyoFQ0I43vjGNRx51w57PorffTj1dhWuuudoK9BnFBq/LgalECpcvqUEpK9G1beWmItKk5hKvA0Hekz5csKACQwRYudfohkgya85PlbJy7ZCjFiDVcHkzFCiZSBBogiQAD2Pvnt0sx0mECDJer4dgdAiJeIIkoM9gwRObnsBCll+F7eGHHuazGFaffRbjcr/pBe08fhQ9BKYGlv2DBw9g65YtJBdzTA/81i1PormZ5Xr/XmhLPJVxAtXHP+G/8GLkNbevTF3+RPtaIjcByL9iNZzVtfxWHq7qGjMxUYP5VCiDL74GDroviky0foLE2OgoOubOMyaVxmgkCWwxRmArEfqxRzcadFRdrn3PPMwooXEqkWamOWl6LcdFF11MppGDdmMR6ro9LkSnIpgKh8mCTl9f+/99+P/h2pdei+to0v38Fz/HyhUr0NvTi+XLV+BXv/wF5rS2EbAOEySXmAFu/qDfjI5fuXIF7rn7brIdYP356/D6N7wB37nh2zQVl5taoCgCoTHWtA8cHMfCuiBhJI9uglWQNWKICiBRekgy6f1UhrzpnFCbnp5YPsgFzzXYscBsZkQNo9b7civ8czhqeHz+QCW/aFGoLdRAoL4TpfYGnDYMJzX4Ul/PI0RFnYW7/6vFMoWtyKapdwKp/iVNCNeWwZ5JYWhpM0q7xtT0xHoki+5z5qKsa1g5Y3KSNEDbD5psjZQHMNFRi5JBsgiyAwF+16o2RKqCmGiqRLQmhNBwmB4x0y014PdzaF1Sh7Ja6ZgN5WUlZPEXGUYyQevik5/MYGLChoMHMgiVik28Cde97OXWB+XBGUQzKKaZnxsPjyNIprSLcdo/GMUTB8YxQsa3tKkM924doN4msKUrjDqfExsOjGFBQwnu3z2CRQRO47v5o6YWq1lG7Gbfvj1kdA0EoiOmSUYDmevq6jFv3gKWXTdKQiH09fahuqYajY1NqKNbWS+rV52FRDJBolCOtvY2tHd00Mzdh3POXWusmI658w1GiLXN7ZiLs9asgZuWXDAYMmMcx8ZZ3lhmK8srraFMYlQ2lxtjrFmHSMlqFi4mi6oz83JslVVwVFXzvAH2Gt3jr9b6OUpKZ0XOaosaHLDo4Xnr15txSRqI2dPXz/NSE+B5c+cyz+xIs5afO1cbmcbR1NiCOCOkhd/POeccg+C7du/CpZe+yFBBGxxYStApJpLGQs0WjSy/8Uc/Jg3tMouYvemtb8ajjzyKu+6+k6zqbDKoSkSicVxx1RU0PzdjwcIFpLKH+Y3daGUCXnbZpbjvvvtxz113MxHPNQPfZssUGcin7urEGBVxjLR9KJJBL82Brd1T6Kjys7YqTK+hZNJ7yZqolEwU4ZFqMGtXYV0QJnjfSq4iWqnQWH2uBqxUgPiSw1HH05NNy+cqMvu0zIjCmOFPpl40wxDwWwYiefSyai2MHfxfKRp1rYHBMjtmt29qA9YxFurxpgo0bTmO/gUNxhxRA7juRSpLkGDBF+gkvC6MtVQhWhZA/9ImjLZUwqZ2JaZn/7JWDM2tRvnxMaR8LiQDXqRZkXnHpuEfjwnDjKjwSyfmLKklo5qpDKXTa1mAr776Jdi9Zy727ldBfx1WrXwN2YSmsRUK2VMJ4yQTb29vBAHq4yBNUUbBDBpVni+oD5ldsiPU5Ug8TfBzmYX6ljWFsLtvmvG1Ngg+UZgpGt+kMi0mpaNmlSj8soIe37iRjKvMlGmfn8SFZba/r8dcb3z0UQT8AXM/wjR//ImNZPJOM8g6TCtKmxx3d/cYYuJnfoySNMji0cBsAVcwFDS4oSYcpYtASmLWTFfqHTx40ICEzDXZn8VM1cBLze7u7uk2I7s1X00va2TrqXLbrbeZzRj+6q//xlxvfHwjxkfH4PV5TJuTPixgUZtTVW01hvoHiMQ15p2VROBDpIAdRNeBgUFjt3o8boQnw2RkfJcRc7o9uHB2rx3DreVLPQx3lGksfuNhOiu5U/yjJE9m89YKgtQWjfX1EyPELrTUaikZ3TQTzk+/R2h5Vbtz8NGv2bK1P4Jf7hqBV5OTaSp1VHlwdCoFF82nRdV+XL+kOHaF34r9wkCOxakUGp4zDc3Iet0jo1KaCsyKz0WxDL0moOhc9ZnbvZzuTm/Uf8YyS6+VvRn6HRa1Ihpp0TWJwuHir9osqSTHs176vckf4huWqMLUIEfp8/79+80MiAULFhgzoiiRiTj2P9yFzrPbEBiaQqzEg4zTBXssAft0moDjRJIWgFlOhQW8tHMEQ/NqTQ9f1f4BjNeUkHXlyKyC8A+GUXlkAH1kZHGaQmkCQ6h3HM1bOwkEirdldQhALn71MrQutwZ9SpRH3/nu9wxzCYcnMTkxjre97R244dvfQltbO655SXEByTMLXzfMWCPne8MJJBmmVlaih4YiWNFUip2sVGtCbmPBJFUOiGraFHiKloLW4SoJuDDISvicjnI8QTP3qmV1ZsqNLBABk4Be6SaM8NECUhilr0eOHcLLyPb27t1t2piamucw7GOGYZWWhEy8a1neO491oqqmyrQ5yaIS81Kb9arVZxmwyjKvxicmoI13Nb/XipMq8RldsTHxWJasXWIVIA23V+YKjPRT4qrxWQHX9BZ5IKZzYjWEgu5NDo7goSefwHxSvMpACWrmNGGAERUd1lbTLXNacPjQIROwFP1nKAzrGh4eMQH0EIScbo3wpQIpYeh+YHDIXAss1eYVmY5AjGhG8vhNbwKLylwYoq09TLRaWGZHnLXL9ok0lpS6UO6yMXPIJhjOJ8eSeNfcIO4eTKHWZ8Ox6SyWlrEGiufgJlgM0Ma/pp40k7ghKJFsJ1D9mkAV9DgQZg28gjT54Ahtddr+7RW+k4AqEf25ASYlSI5ApP7QnE1buiukurKeKe4zQOUw8TveTZoccqKs1M10EFDN1LgvlGhZ28FUBi7GtYQ/Jo9hVRY0s74y4dK9YkhVhym81rURk99WwSvwQHNmAS2PJv5nEvMia3XLjfRC7+s/rSHraLy1/DKnFD3SueYQaiG5M4tc8B2aQIND/dQvFj7TduI1AKWJ4uoxVjprqWvpkmR6nKbNo11IsdAKS9zTCcRZqSKZIWAxQJksmTxDmaJCMe1iZEre8QhSGolOXciKIbOgp1nxZKk0PgKFGJhilqHtaGOFb9cu1EInxYl+qVnjotcsR9uKGaD68Y030fy7ELW0ZD7+L5/AlVdeAbcviCc3bcTxo0fNZP3ZhfY0YQKmszY8enAIY7EsxqNpvPrcRvxmcx9efk4jvvNgJ169tsVqniHD294XQbWP+sfKt6M6gAjTy2nP4dhIDNVBLy5favVqF8FiNmic6V5RznTvTPJc3jWmn06EnKJeYlLKZM2dEwUTCxLtE4DpWpk9e5a10U9mzFBXL6lmDDt27cKC1g74iKhTRF4htoMJMjY2Dr/Pb/xTRmrFxBjBT412auSVKaLnmqSsBjslaoj2aiqVZCZkyKjcRvFOmurCjy8sdaKKNHuO34nFPK/x2NHITDir3I0Wv4MsyY56Xjf67FhZ5jbwMDfkQB1rvPlU/Cq6b2XN2USqtaiE8SskVrEIDkXS2DcUh5tsJEJGdV5LkEAVJcNyoIz+L6qZYT6ZzC7GlyBn195seYadusAPqj0uPKUGc8vPdJKZwjKXpn8ehu/JLZMoq3DDH3TB6WJ62Wl2vwBtVEasMmyEFSoCzL8wa9wyppnaz8dNg3qe4E62RerASwKaymWO91gA+SzNuOiZqY3pD60GslhWTiy8Ymu6r95FmY9R5hstDLNaZfG7llgXaRZgtQsKIMUCWE2aIAqQZEaZ+7OOTCkDFhoY6CPjPcXTgmge6SCSqQgqK5qMLquSFSBJZ6S70lm1eYpdqcJlAiPFiAx1kh2QYdgITlkxXZ0rgNq8gOkk8y4vFsqwOGJqoWRoycKJRIqMbGu+I0DS1BTyZg3GpF8O+mH8YugEUNJVEy+6b1tG069upiIaGx9FT3cfw2vDlq3bceEFF2BeR7tZ/UBDd9aa1QSeTmjeM796RhPoGouhIuAxZSqqnkB+2kUlbK/x46GDYyadB7VOPDNrIirzLsN8zmM8nEJ1mRddIxGsNlvNzwCHjkUgmX1PUrw/G2h+F+ic5o5hLPohOdO7rNgKT5+HRGieaZXDbtZaxiSUssbipJYRsinNL9JmoS5j6y5atNhQSJep1awAZQhEmrfU3t5hdrORqadGR9FeXet9DX0QSM6m7s9VFGHLHOefAnjM6L+ycqbm3t4fxS92DiPEgj2ZTOHaxTW4+9A4Ssiw2io8eOWymRUNk/GfYMNDk1i8MIQ9e+MYn6QpSeYVDLpx1ppybN48hbXnVuDY8QQBOY1Fi0NorPeTBaRp9kZp/pYjSPBzuVcRyE5mVMompaXJrPFx2MpK4dXqiGeKwtOIiTZ/Ah6BTYZKIT9iKpw8andnKQofm3W5pR0C7ywfEl/B6PB9m1mvW0QjzXzyioLqOUGI9QGBjpWMUPEMEiF4k2gwv/MEIPLKwtHGGt2qJLRTCf8yUAIrlTSBoTqmKmamm50kU9NHqV80v3wWS5HunGgbnCXqFr/11luxfv1604wxzUK9/f6jmLOohuZSGoOHJ5ATABEUPWRN4YkYAiEXaueU49D2AYKei3qdhocVn4Ys8DMMnioWB62QFFqoG+MD0xijqVVWF8DEUIymTrHSSqNlfg2O7hrAJa9fgbZZpp9k7779rKD9BpQ7Wlt5zGJgaIiVP/1tbDAV/EmijDHp9buE7kyOP3sZ6u+mbthQQ1NNhGPvFlpMS5fjyYfvQ6i0jHpnx4Jlq9HXeQTzlloL8T12z21Yf8U1GB8exFa6W3zWuWhsm4fB3k4c37+XeWzHvBWrUVpZjd5jh9EydwEmRoeZ3n74SJKSJC9Jlv/SwgToopxgVM9H3Ky1nAXmpfYWTaLUPW0WWl5ewftV5mgt22I3zK2SNVxlVaX5SWmqqqoNEKk21LUW0BeDK68oN26La6o/HynmrQEpZSAvTCHXPYHrwz+Co3WlcVhE9WnWjru7p8l8nGQNeZSwJhqZTKKUDK653Eew8s5Sgz14bOMkTY88JqYzqKBZWcKfmFRdrZe1vMsM7EvQTK2tcaO1NYAHN4wTqHNYt76CVH8SoTIHAn4Nap1ZG0umuEwYsQQ30wR79sMxPIxkXz/yNZVkrDMN+k8n02RAUjyBi+IuRlPcfFajtgQUqom17K0AS1t2O5lfKoxqMHWbNBFMmQQ057pnDXaw3hO4uOiHmCtPTxMSFXNfeSHwSRGk3A4WZDI6Y27La/oj/0TKUgQOJ1FRrMQvlDxFstk003ovAb4FQ6ObEEuMIhhoLDy1pFhzS/e0FpoYlZhWMp42QxDq2ytMs4M6ZadG4yxYlRgeDqN9YQ2mJ+Nmfl1DRwWCzO9giSa7A3OW1cMXcqNpfiVKq/1omFeNycEIOg8NYeVFHYiRfc1dUQ+P342q9hLUNVewQEYQGY2h9RRGJamhzpdS90tZAQ3v28qKwYHa+gZUlJeyXMwMqj4hCgTjFWO6fedIEl/i71e9Kdzcm8HmsTQtDAcq1WB7pkx4hjLS24PjB/dgzrxFGO7rxqGdWwjcpVi8+lzUNreirnGOub/riYexcOUaTI6PYLi3C3VNLTi6fzfOu+JadB3ez7zL4eie7Tj38hejsXUuDu/ZhtrGFux84kG0zl+CnRsfxED3cQNaQ31dzCdaV0FrwYCinLna+18qpoCx5kxu2USA0hVNme23IXHrfyLy83+Eo9SyzVWbF2V+lR+fvLbD1Jhe3ubBgNu7z2/Ci+ZqztOMW9XY119Xg6XLQ7j2xZU4++wQ1p5TijVnBTEZVruf5nC5MX+uD81NLtMDcvYamshTGezcFYbNQZOsVMV+RgRQKmACqROUOJM0gRCY4MmtpvPDmCS/QwIEWb1iAQkBgkf5KICSX7qW+SaCpDTwiJWwMGiMFf+buOpoteGJfVnuNP9T63qbd3ktN08VHmP+GMbDaNCJ3hN7E0OT/2JuloksZqtrh2Eu5oUziMafOYgwE5PbmU4iQyrUZ/62BiCeWuFpqIHMzzQrpMRUigBUyzxOIc+8iUdTaF5QzcrGhwjZVzaZNuGvaCjBkS29hj3FWCElaD5NDcdMc8XqC+ZhZGASlXTjJBJHp2gdsHLS/DyZfDL9nkoUw+Ef/BuqHv8e/D/5CMZ6jxfunlm2TeTwticjeGyKqUbQtwvQWY/1pGz46L44vnJAY/Oeu4gVFUGy+/AB+ENlxpwe6OlEJDzBMpEgu/SjdcES6nIKwz1dZj7goT07sWi1zNU8lq5Zj65D+wjyFUhGYohFp7H78ceYnXYE6Z/RB74j3RYTDpaUMv1PD/cppp9Vk5mk0V2emEPh/JnImZ0WP/EMPXnGcqq/M1/P08zMDo8gHw4jNz5JhczAQUbnnNeB0be9E5Vf+SLiD3wRjqpW2BsXwR4oQ2b4OLyrtSTN6bH45B3HTIGaS1Mgw5L4VgLVqZJI/Ai33xZGVbWLNWqOdN2J6ekc2ZPHAGN0Og+vn+aDGu+dDmPqbd06RVPPjvPOq6D5p06GPM3jC5hxVo2iXtZgUO1gNnMu9iTmGTt0CKGJaeRoYqlxN7DiqdfAfuFkdnqfnkanS9HNjNupBCuHAquScqpwC/akhtI9uTU6yFeIIRTZVwRQFsSa0Jm/NzjyBN1rfz6y9NKlpwTNulCD+ujoCFavPsu6TZkaiWL7fUcNozUkk07TBBRTUfFa5o42zBTrFHhmWKC09IgqpGLByhBtc0LcQug1WNlOJE8zknkCqEBb/qjzIM2jzMRLX78M7SuLW1vNxEntf4kfvAMujcQmgo4vfhVqV7zIenhCrPj0xrN4/84EfE6BucBEqUW/FFYD8mpfBK6qsuOt7UWzUd+y3j/5qL+Fcn/iPnBgx2bUt3QQZFNkVnsxNjCAOfMXw1+iBSEDBhgziQRCBCHNNBnoOo5sOgl/IIiFZ68zTFjh+O0Pv4k5cxcS1HzoPLwPV736rSbfH7/rN1i0Zh2OkX3J9JObWDSCTCqBpo75haBYYTnJ9MtoSsv7P4D4zb+B7/rrTHTlTG4/+e//ht27d6GCpppouAZzffXrX6NJUwef12OGwv/wppuwYtlydHZ1mgFbAb/ftE1JwlM0VVJRojB/qZh1fuovGeHxGTwrnGfILNxur1Eikz2kO5Mf+hBiP/sZEnffh+SjjyO16XHYSJ89Z68hpfBh6mtfh/9Vr0Su504yAZlXfG+sE7mJQfjWv8GE1RIrgYry4OFJc6wq92AonMU6sqlTJZPaSdPMgZISG8pL3fD77WhstNbFCgacNHk9homUlTtp0roRp+mxnOxrYiKNoYE06hvddO8iK2jiO9Zigko/MSp1t6udQp0KhmHRfI7398PJ+454grZICwvFyWEuykl10dOIwlmUorl0slgF1ro9y600Ja8NEshEeMybkfbq+k4gnhogKAt0FXMgnlajMq90KXAynskHq6CY/RnpnSY8qO1Kuq42KhX4oDFlTpeAvwnR5ChNuQHqRphg7qWXWYKMBhsPYXSiG9WVc8xo59lpoSkyA0fH+V0BJcGqEBYVWtMAzjNCjXGr50boJE8WaIGXdau4LpSVZtYQFOtnpal+8lvtM+olbFtehzKaftZb1l+JzOU9kRDKs4fQny1B/Yv+svB1S/Q5K5XyuH8wazp4BPr0UvMcjFsrSPTJRlDknX1kW9fUu0xHiuSTuxJYXO4w+w3+++4kfjuUwUNDWSwqcZghPZ/bm8BvhtJo8NkQObwLLfMWEEj2YsGyVdi77XGaaotQVdeEssoqmmchVr4RYzbv2fwYKmvrMT4yiLlLV+PInh00d9swNjyAJpp7o4P9WH7eBWhbuBR33vhdzF9xFsZGhnBw+1asu+IaVPDdzRvu5DtzTDNDsKTcpJnKtYk1E7eQ3FSIri5EPvT/DEBV/Own1s2CfOrT/2lGkadJi2vr6zA9MUnqZo11GidrOf+88whQXdh/8CCqKipYECtQU1WFiy6wxj09sfWXJgDSwqA/hEgsajIywxpL9FKFUkzhqaRYcNQwqYA71B3sDWHZomKNY92XRL/7HaR27IHr3DUIvP515j09V7zUDjL+gX9A8K2vR6b/kROZ61n/RtiD6u2YUZzZ8onbj/HbNnSEnCgJunD92bM2eyx8Ox79Ps8UByUwfTamk57rnP5SuTWHT2FQwTS9g4yXw+4ytY+2RmIZYI26lq+WkE7zxr4DZjOJFL3V8heFT1HyZkCdI6YG9jyBq5bvnDnsz0+YbgZ8tB54moVC04H4ReZjjsXDBEeFXEfFV2Liqjv88b/XXcs4WmsLTcSsgmUtCsc0cJARqFE+a4PfzTixxAU1pIT3ZBamSQsyObsxKWtYARRFNbLyde/efVi4cIHRoXSGYctNIZmO8ZkDTkeAOvLUeRqZTODYzgETRumVKQoMmw5mKIE5sYBT2mPd19ECthNui250LKSFrvnXOLDuC9gsP5Zf2Iq6dmtBx9nSOzCBb3/ug/joyz3YP5jGwz0L8O73frDwVCKfNQ0qhwqmkYCqj+xcswxoteJugtdRNfLzWy4+l/sc0/GVrPxe0exGdzSL+4dpmk1m8B+r/HjnYxF8a30Qw0SoL+2NYyCZx2fP8qPSvAsc2bcT7QuW4vF7b8P6q16GXZseMe1S/V20LmihpGmiCXhKKipxaPc2LDtrHTY/fC/WXno1Du7cYvQ3GZvG6guvwL4tT9AcPIcKbsOhXVvRsWg5DmzfTNBrQF2L5u/asO2Re7FgxTk4uncn0y+LFpqU5VVqjikAVeree5HYs08LkiO/e48pRK61a4y55L/+5XC0tWLHrp1mtGg9GZSpIfi6i8CSppapB09tKWr81jOdS2b3VGza9mvzrLa6Cv3DwwgFAmYQ6LyOedhN6je3bT56+7sZQPosPec7Vu3BzOV7QbIzDb1vamii0tvRN9CPULCSQHWp8V8KQGc646+Iw7pS/VhsOJYbGyLf+S5NQO1y22Oeu2nu2QMVBbd0ZADFeKYr488n7jjC9LChmSBVQvPv1WefviRxLPo9vlAAKCOCJAu4zE81qjnjfbqz0pHPjXvre3Lg9q1nfpaY9prkL2+mSUPTUaX7mqvhYVpLNLZN7VbqfFBBkF8Sdb8vWkRAO0XkRoVb7+kdDT9RI73u6zybi9MEorlsWFGKbmWfCUS17xpTkGG021yGJdkIrFqyJJWZMOG1AMrKJ5MRjJ+eq3CL5ckPt7NMwSBQCXx4osJEs0UAIctJjfYq3WovoocmNeTOSTdxWsQqlHUFEquNQRRmrVApnZNoIKHaTyYnw0b/1Fiu8XgXXvQ0y/pYmWFOtP9cTmvt0w/NwLBC8IcR5cHI6Dh2P/ghHDpiw99c4cB4NI8x5tfd2+fh3e/7sFzxZ4XpUFTAlEeIabM9nEMV6dLKMgeqaCAo+SeYdTccTeBFtS5Ue1hWCGbrKp346M4Yrqp341tHkvjGuQG8b2sEgYwGS+fw14t9+DzZ1I3nB2Z/6nnLps2bTUeBVg9VnjxXMaZfYsODyD32GPJq01EA+cv19iHf0wvXunPgYG39ne9/38zlO3TosGFNGvJ+1333mt1iNJFX8+OKhUXM6FR21Duw3/ir+TwJAqIUVOCh4fzqydJVWamm2pRRqZ00lQKoLC/nvTIDUrLz62nuaEePHMGxtKycBY3srtoaIa92BQuSKIyEjkbn+UdrAwkyrP9kPnfejaB2xJizEi7+bNo3zbwtkfsZNS0eNxyaMAWqyq2NIm1Y2jxrPFdB0ult/KtCS4eFtJjtr/lbvG8O+s5stzxqJ1tnC295TZi1SL83SnBwOpA9dARRlxNepsu2bdvMmDP9NAJbbTAaJySzUOxUM95VkDU4V9MXtGWXJosKnFS4tXa23OlcFUoyM05GMkGgSBM0GDcGRQxA4TNN3Cw0EgM+5q7aaeyGtWTzSb5DM9/h5z2HBUoEKvJlXhPccqzEnFZ6xVPWlB7VGhpTZW3CSZc8qk1FDf2JNMGLIKWvZ0gqlR/CsVBBzwVERk9kCvMn3VNhl3msLn6lsRrM1XB+4MCBkzYtOCH6aDHZeZ4dHEDs/nuQHhmFZ5G1+kfx8XOR2ZXH7xLl8YMPbcRL1u3H7sN2VDXyvUqagYeyuO6SBnzzJztw7jkkDvwnjRklSH3lYBLzSx1o8tGyMEXNhnK3Kj8CnDp8eF1CAJvjt5trDe69vTuDSxqdaAra8ORgBscms/j6+UFc2+JGPU29g1M5HOBvJJ5FgO6faojJs5Evf+lL+MlPfoLXve51Rjefqzg+/omPfyLHTLKxFNpLg8hpmQZmnHPZEjhoh7pWr4Sd1K6R5p4mC2qplYsvusiMm5pDBRBaqp3qd6Fld+8etDW3IBqPElxqzPuRSNS0uXi9fipZkoWENcXUNBWWEMZCpEZOFcJUOmWUcZiF0kN7WGNLNN5CtngRqPKsfrPHjyG1ZQecc0klWbDSO3Yy/6jkoSCSGx83hcYW9MGzZg3xxCpu6QOHkWUBN+tqkaFk9uyFnazvhJIZhc7jyeNhhimPCjIqb6kbi2cN9CxKOr29cKZ3+eIsRZWC6Ur+Wk8LfwWqjO+MW7IYJ+10ApXE29SIyN69cBMUZDq7CDrRlmaaU9YAWDELNbKL7Wr4h2YQFPcX1MDdYqWhAY8CNe2cozTVwFkBmdwYVsIwJLPjZMnlZDKj/BYZisNrou9QuhGALLNGJpebTIlKp7SFC6lcmEClYRpiUQSSdJiPZC4yhQtxczksoKJlYkw/9SSKPTlo+uUJUvqnikV4qKQw3tO92fhVacKrkLpdeRQIiU3qKMBSfATSAmNN+1DctJWZanEVDj3fuXOnGcys+0qj4qDl3PQUUj3dSI+PIT8yjBw/rM0JMuEpOAl0mvOm8Wtia8o7gaTSU2lXXJf/TGLGD6bVrKEJ32qI11hB+wm/iqL7H/jAB5jnbgxOjsIfpInbkEWS6bZ9uw1bjjLNIll0dnZhxYoVfCOPcgLIT3tSeGIih24CyxVkSRpguzOcRa1XMyzyPMp81tg2vaFeWTvW1DjNcJIGuqkhgF1U7zIDdafoLkwwW0nWNSeogbVADUHPo27c5ymqUMXiX6sdnJ6HnNxGRQY1/QHaxIx0+U+tNipLNYDPfuHzOOesswkeNAd9ftQ21MHn8ZkaS2tBnTRi/Ayy8cmfm0nJkemoqfnqyI72HjxglCdHe1TBMG0CSlYe9E3VlgJGtYNpVxDZrTaHag1qMbXa6fRg2cLLjP+Sqc9/Ee6lS5EbGIK9ow1pgo5rbgfShw7Cs3ipsavzQwQlZoAAOU+wdGpwHZ/nqVD2sgokaVKW/f3fmQJSlJ8/2otXn+jls1JkJJJGNUHLXBUSKRq5gQdVb6o59H6xAPKvUWg+M24Fkta8PquxliDAfzaZS1RQj/dCKrXVdSvTKcPj5MOPoUQLCarIXn8Nbf+YASoVBCm7wEmgVSw8KhACoGItJrNP53J/sihAAo8Y0yeFWLqfIRLgZPltmpw8Omm65bQ9Ft9XG5XLXsJw0kRklNRoLpPQtGPpn5atoRiAMnekTg6U+KypT6ORvFnRQRa+JkxpTJdYlNiThj0IqPJklVma2RrR73PR9EsL6IBGy3o8TbTtWXF8lFiiFlfUqO7LLrvM7FungcZLliwxICNw27JlC17ykpcokEixcos/9IDxx5iuDEAuk4LNE0TZW95qVu144vGNZkWQWCwCzVPV6gECDfkjHdU3BfjyW0xW+aEt42666SasO+88MyFaaTVN8DPTxgiqL3vZy6xvMgxFsNv+5B0oLfkJ2gkY8OTwrR8C73zX94y+nCr/tieB/QmlMcutphMwpVWZ+O05VHqdmEikEclSN1gr/Px8P+4eTJvZFA6mbVCN8AxQRBnBT2tmQZ3HQWAC+ghy06S8F1c5UUmwei6iOEn/lC5vf/vbDTB/8IMfxKpVz71n+mSgomkw/bF/NgWk8qYbC3ct+ea3bzBD8ZcQCLZu3WbWoVHDutoB3v4XbzOA83Ty+NafGyVU+Q8EZcoxMuqt4rVMv1RSnbMsmCwMJtlNBlptD3FGWg41IVJjLAww8NrrDWHFkisst7wj8MlpsS01ahCUbAxjPssCxm/lta+9xmswEKn9++GiUjtCfO7lfd7L0hRyqL2HwOioqab38tGSX28epAK5MZYky4tnML85iJ8/MYh/fVkHPE6LmSk80en/5msW8FiiuBRBSg2whCfzXNf8UbGkwTk+pwrpBbohi/Jdymdls4JgnahpJzE5Aa/CTYdSBgGQwKdYc0s5pBh6rp+uJUpX3S+26cwWuWMiYDy6DQF3C1LZaZNPTls5EpkB5nspdYKF14SD4edBYCZgFUvNZKb5fc2R9BrAc9gD/Hn4zeK2WdZfyUiEccgwjk6ZfgQrPpIJ6FTjOs+TWtmB7tTYrmCJdaXI9ql6aCmf8We2bNq0ycRNsxa0ya3a6AQiAgtdC9Bl6mqNMolY1dVXW+s7pTX6e88us853brDPbPWllUO0/VfJBRcgEtU+fknDWsXehoYGzQwKAZJYnYBHaay8UBpnCFJKYzG2AbJfXXvpTgxX++lpnqs2x12+fLn5vtHdQkaPkNH19w8z/o/xfg1ZWw0uvHi9eXaqCKPe/kQM6rjWWDAmkwqzaSLVH+mk0u1D8z04u4LAV6xNjcw+L4ruSXRf5/rJs+cm73znO/GNb3zDmHzKm4997GOnrfX2bOQkoHqmojYijT6XFF8vJvZTiUYQG6E7q+vXnOovk8QUZ3NvJsEkxWeW6InlzjrT72SGULw/IxPv/yB817wENiqLATIVbI+XGUwWQKXUOKvM3n0IffB9hTdOly/e3UkT04/Xrq7Bjx/pxZsvaMIXH+jC+y6dc9InqRoFEC2KBWF6MhO/M8iJR1Z8CREF96fH58z3XhgZj2wjwPj5BeUVQS+XNMAqc9BJFiUwc9AcFAgZODHM8KnCcnI4i3k8PM1CRgaggqUeTgtGecFzvSF3OhoHhXuqOD0sa3Mqnupbz19SPV2I3XkHUF6Bsle9xnz39/W12eAkAJS5qk15TxXpqpiy3KttUab9CeG9CMHqg1tjmDTVBtPNqkNM+dL4rg8t8OIssbM/gohNqk1UTFcAr41eBOxnktnp8VTynIDqf4rkWculntyG7NQknKTlWnrWUU6mwtote/gIwYuFkjVedrAfgTe8vvDW6bKtcwoBnwMLav3Y1DWNEEtNJJHCsqYSs/zL76/4/KHEKpbx5CBBSOO0ZFKqzalYo85WkecX276wZc7KTzMmq/BtljkjljrybuGTBq/4UJ0p7dUMjx78DqV+tiIvc5NjSO/Zg7w/AO9ZZ58I1+9bbrjhBsME1aAuIFJ7jqwIVcBa4FHtbmJrKvQyn06XPA6Ec7iTpp1WAZFZt6bahctrnTTz9PR3VJLPQMQYFZ5i80FRZgOMmnPOxNaL7z4TKbo9E3D9rwYqSVHdZh+L8kyyz8ro4rkSTFcsOTLheEM9is9XEf7YMqMYAg9G7TQgKKbe8xGTWEpAnj8Xv16IIvfUIiAYHhmkmZfGRRdd9Hv+2oyogBc7P2SeqhddW80JFNScoob/IkCcykislNRf/WZVKuaBFfbnGw/pxo033mjAUx02AhK1hYoFCliK5q96VrXTuZ4rrNIhddzoXrHXVfFROsvs1VHmcU+PFtFzmQUrZa5LikNP1P6n/UFNu+v/dqB6YcTkvHX6Z/mz/B8SwYNAQ2CpzggdtfiAgEggq6OARqapQErgIsCVuSfAEpip11XXel/ui8Asv/UrsqgMrRuB1XnnnXcCwIvmro32rCD3NOS1iubsv89OZt6Rz/oQr2w5BogH06BcFJF+uXw2X5CPkmcbqj+APNPEOsmd0mB2mvw+5HcE7MTjQn4V3Opcf3RlslDXOreezLgzaqRzDfz832AO/1n+LH+WP8v/NbFwPZIB7hyMIJrN4alauTVKQu3hGrkh7FdTU3E64Wwxd+htjifq8DPCdy1OILJiLo1fGm1jcRG7IUUS+WnqG3lgqslCXaN35AfrHHNNJ3oiP1WlFusr/fRVczT3rDu6p59VW1njujWX23Ijz3Qu1wW3/KNw6kThFHXSKtmXVAdQ57VSySyZLjdGmDC5bAzZ6SEg2o98chz5+ChsiSlk8nE61iKGmkxOk1nDZdJR0xady6j30w27xny6goCvDI6Seh7rYStpg8NXDptDHUUmnqazx2raKcrM2bOSmRha18/Vn9+rzIRNpCOeyUIT9DW43e9iVpoGT/5OBP33FIcTaXWySClSWY0KoeJQoTXmVmu3KRwqG2r35mPmcdqM7siTzWtbOnUG2lwaEWH5o4OWyDaFQgrIOJ34nE7oh9RSt6Sis4Oi8xOXOikkWfHeSc/M4eT3/yx/lj/Ln+XP8gKIBf0YSmbwiX2jmEhkoeGtBUg+STTDUQtrv35OKao8TuwOx3Fr77RZ+Pk0YsV6ocXvMvt3+x1AdzyDgNOOoN2BBOsc3dNAhfF0Ds0BF/aEE7i6PogGvxu3dIXNOrXhVBYlThs6SjzYP52Cm+9qd4BSjx0JEr8akhpxLk0Tn+NzYpQBjLOurWPYDkfS/GYK84Ies01Kudsav1/rsZlnftbDlR43uuJpOBgeJ+s31c+pbBb9yRxq6T5K/+aWuDGczOMgw5cjh9F7719QiaUMk8Q0pRfSECPTUWzYuAtLF87B4pZaw/s2HeyFx+vB6tZaU7HK3SMH+5BIpfGiZa1m6TRTUZJoZZJTyE4eQW5oOzC8A0iQjBnipqYyOnRXwFY2F6hbAUflMjj9hXnRclLMyRNZZ909oxTIgSYITCW1swz/iRCY+0Ufda35/XSue7O9LX5KYs4LN0/ctx6av/RXJOEEIeFRGXEi0YxY3xZJLPqhg4Mf1njqbWT6j1LRtGpCXYkLnczAQyMJVJW6jZerytxYXu5Ac6nfrJOqdLb84R9GwIzFl0f6BjNVj6zwmC/riqKjCItu8se4y6EUTBuNBUiCpCCnikYxaV+a7h/fgvGHNsDtKMzYNP5rvDyJlMeFyssvhW/+HNhicUzu3YvpvQdgm2LaO310moaztAQtf/cWeKorkFVJU3D4NouWIdDa/ySlTdFIyoJ+r5ntJ83TVGMROoVcCx8rv7Rqk4fh1aIoGlctMWGiKC/NNGfr8mlFAxoOHxrGBAu63tE/LR5jrB+NkdSZwIKeamFktZzKjUKjsBe/ablTnqvvjS6YLppRJzJqrvWOkkv5Zd7RGPviu5Zfxg4yzxRTOeOHeaJb+omgyj+lia519BNM6upKC++dLqbk8puKT1EU9rTIL49aRV0bVbkdBA9TCKx3MmYtDBJn/pxMEKfdZZ6b+/ynRZCdfE8rZylukgzLd5ZpZpY85Pe0LIDOPTSUimKCcyKoinPxYvY5hQ5zsahmWp2Iq80fgM0z49f/dJF1PToyikQiZvDD7fOjqqoSzkyYCh5hvKmIyjebygrj7a3g5UxbgN4ZHBrC1FTY0j1zs/DjH+tQ0FQl/IlruWUeWcW/cI//Ck50V+6t96yypQvrWifWc0vkjhnEsAjbrOcFt4yfdmDUVjunD0rJo290ClPxJMtpsTwp/y1/BaeWNgifLe21Pln8XuHcPKBb/qS+RTczfy1/tLldCTFlTg0NeRXogu9/ClIMp+SZhqqY/qbsmXir1Z9XvF18YqcbYbu5M/sjFJP/OjGFS5hm3SkOAbOMXb1kXJ2Q2QOPhkmkPr5vDOMso8IyTR5VHac1i/Sq0lz5uLLSi3Jil49u1tb78a1DEzhGsmQm3+nb9NLkajaDK+tCqCKp0nu1JDzC9s5oxkz+09SaBawbx7WbiOZEOR3YNxzFaCSFqzsqDMErZZ0wyOtjU0m0lnlR7bXjyb4pLK0uwWCMBIvfLCG5eqxvGpe2lGHHQBTLawMIuO34NUnZKP1496IKNJEcff/gBFbxWZD16u19YXQE3YbIdZGovbip1GyIeTP9vroxhLuGYji/yoNDk0ksKvEa0rdhKIIokzPIeu0D8yqwpPQEoRKMW7DZPTyCH/36YaxZswRbtu1DSWkpMgxMTWUJOrtHzHyZC1a1IxzPY+vBLvj5ksfnxt9efzG8GuJdKB7FrMpl08iMH0C2816ytd3MxISZMGGjJmheS14tW8Fm2JvOh7NpPRy+wgI9RoGszD05y0+WBCOWUGEqbKdiSh3/byWBGWDkL5lbRhYs4CpKMWRPL0ePH6dyOdDV1cnMt+GSC7XcZuEhRf2mBw4dRlNjA+uEtBlQsnTJYlMBWd/gXx6iVMbj4RT6qASLqwMg+cWYWHKFz0ze66Ey/eBomEqbQo5KuJhs/60LQ5hTVcJgWuFOTIyh//47Mb57O7zVdSiZRwDzBlBz7jo4vNaSD1acrGMunSReT8MVKDEzayUxppMKaYDpdKoYQkUNH77lfozd9QAJcpC5qILHJ1k1ayYRPH81vC0tGL/lVnjmzoe3tQXhBx5gmLPwzGmEI+AjiYqh7vpr4Gtt5nnGkKgcM8VNK2RqdNQMxFm1ajVWr1qBBzY8jJUrl+P4sWO47/778IY3vhFtre341je/YQbQXPvSl+EB3tdox1e9+lVm4l6GDEzZK+KhvDb5/Tsklcrgjjv2oqt7CtqVQXmiFlZVBlqdTysuOpgmIl6ab6X009KcTv4EHKoU1YIoQDIlRN/mh81awqyxDBmz3oJTjbTMfzNikQ8cTpfxxyJiclRcElR+Wfph5jNRP3VPaS7Sp1055Su9QXm5F8uWNRg/JNa39FdCgyKTxLHR4wh4/aj0V8Gn1QIZpkgqaioyuRFZcrGitkbYijTRamNeOQxZ5j+WNRdJkdvhor5GjXuFJwuBote8qy2gkpk481IbHFrLndrpzpBGuk2xLE/FaUwxTWqDNcbvQmApPCmUy9mSGxlmAZkm5pK0acWsylqzcsBJokSaXfAKYtJw1v1Tr2fL0z37fYr04MC+vRgdn0Rjcytaa6kj8THAV4e8O8AaKYl8fBi21CTTU+SU5NJfD1tp20lx1h5v+/btNwt/MTaGbKhrwugMy63mIeoo1FUFq4m3liHEfwVjRG6LP+m0Jmtr7WeLxFtu+JBZxOdywx//mO+oEhXxVh4aXKCfaolOE9s0Evm6l19vyuxs0euP7juGruFJ6pNwXN+WClh+GuNaGM8nqpzlr/DQBMXcVxmnG/OQ9+XceMz/5kQ+mRNznSAGt9VW4IrV82mInULu9E7hxErWgmfm/IUT4+UJf62T4l/rqAcnHJwmypunlOJrLF/CGiNKLEZonPVcJMa8qLHyoGc8aVbN0AoEbqcMT+UfPWAiagI17/BbTHGVOV6pbBR/wqOiiFB9goRqNJmGl+7f1F6Oc6v8+E13GAfCScwLkUh5bdjQF0NbmRut/KaCWEqCIgqnScMjqSw2j8RxiPWfwLKBWFucbzqayKDG62C+8yVhJIOTkl7xWYC4GWEd0kRuUUbys2M8ikqfA2HtgUg/2gNuHIkkMUUWtqLcg/5YxnxreakXA/S3J5JGU9CJEZ6XEE87Ak70sH49zvpK29JNpHKoJPHSGraazKz9I7XBr5K0i27UWiaMVx2gtFtAsrVD+wgwPefy24emUnwnRYx0kF/Y8IH5JFSzW6jMGaV3dAK/vvURnHXWQhztHsaVa5diw7b9mGJgA0EvOvuGkWck6ltq4afitlSGsHH3YfzVtRcZC0E5r2JpVMlkoKUJ+qsnudF9yB78FTCxh0aZZiZZGcnQI88CmndVA3MuhavjSjhcJYU3z6yAEjXz6ac1dwQOkmMkMDftGMTZc0rQN5FkuJiACbmz5orJx2YmUD+Z6BiVRqx2YTVJxK4HcPC4dm/WSpTWhqGHj3diwdx2szd+dXUVldSBg4cPwevxobq2BhVlZLIEvNqaWgwODyCdSOH6a19KS7SClVYKqYyWJZFfjAP/hwliD/eR2TLTnAxIlCQhQkU6ROWZIHtOhdOY487hQ2vKUVmmZQLsmO48is7f3IzUxDCxLIUQwdmmjVoZhoaLL4OPJEvrWTtJrnL0J8uMTowMErcbzD3FOCpCxQAEmE6npqZoxHgsicFv/xKY4nsLlsBVUQZXiAVUs4U9JIJHOpE82sXC6UGehcAzrxleX4CEKQd3Oa1C6kaOFmlyKoqStSuEkOY7IhZq+fnZTTeZjWff/JY3o71jrilENC5w/4YNePDBDXjjG96M1rZWfOc73zbAcs4552JwoB9NTc1YtGghC7pFhgQgElXkBY7xtKLdgO+956AhVFr5we/P4OKLF7EiqEI4HMdDD+7HyMg05s6r4jfnswDZcOBgN/buGeY3SLaUSYyJtRR0cZmWLC64oAOVNDIsUUAsdwq7iF+cpLmzc5iEMEb3mo7EJGFF5vHmsGJFC0JBC/zGxqb4vUG+bq2Br+jJD1Mk6L6MhGrpkkbz7ZPE+hyS2SSOTxw3BkpCa4xXNpsllCYSE2gqb6QOxlm06I+31OisKlK1jGWyKWsMgCpj+uNxuEmkHQQ0WqP8eJLP3aYMOJDmvawqPJZRL91NJSKIkXhpvbi6kgZMxiYwEZtERaACIeqKabEqlEUroJbkNV+xMNhTt/MiCMW5v4qzR/omIsaHwvoStVgRU3ipwaJalEDvFpc1UjppWpHu6VyVgQaTagS7zkVoNIdS7nVPRpBWsFC6yhLXKhezKxCJBqxqFoD814BV+adBqXI723p/JiJdOXjwMErKQmguYySoT3Fo1Ywh5rXT4Ik2XIbyaPIQM5zGJtPY5iapLF/EJCQx0JCLsV2wuQTWSjelZ6FwiWXwXBvgjk6msftIBGME+rr6Wqw99xwT56cS6cTY5Dg2Pb4Rg0OjxtC6eHUJ6qtpgGmmu5q3+N9iCIWfvs2yrG6ZOzaN40BPBM00KK+7/rrTZ0vQ7eP7u9A1NE6jQkYc0V/+8agDc8Ckj4yMskAQDRUlCHhYITOJXaxwE8TCJMvRZDSG3pFJc26IGcNltZDKJ0uPJHFW+m11lbhslQiVBfJKHrlTBS1nproXkRCy0x9SSd4VoRRFsXycLUZPn6nQX8UswwjYSY4dxmt+l35YYZAba7zNMxbFQWHkeyLNYdYZe7sj/JQKhx1DY1mMDU9Th3Pwl3lw7doGDA1GcNvDPegbdmL5Yg/WralH50ACq9v9qChxs9xrepo1AFt+SqTXyi8dz0SoBmIpnE0cet+CShwnifniwXE+S5sWnZe1lCHEOuL2rmlsn0oYAqdWKaVGgnXdWhKw95JsDJHYfJZ+ufg8Rd1T2paxHpkkPqt7roL1ko+/QRJD7Tkbog4MxEmKAi50kyy1kcSM0KFabbVdo4v1TqmbBis/Z7Z45H8vsXuYeqP6XJxARl8ZK3wROznhbcQZb00x1HCnev7R3rXSEx8fTjK+dX4XxhnWJF8I8nmI7kTaXMxXqb++GydgTpKARYWdxBKF9wNMmyWlVuOFWdxT+a+sjsaTeHD3MXRPTJuKdueBTlx3yTlY3t6AKlaaV69dTqvegYef2INzFjZj+dxmnL+0w6xYIbIxHolhOMxMZwyl2BPTMfSPjDNwtHT54YGoC+Hyc1C68Cpt/478VDfBQrSJsRaY2hJwhA8ge+AWpEf3w1beTlBlxaXYFMiZwlkUWUr6eUxlZD1XwnUxpXSlLfi0J8A4E/rF7aW03C3FDDAz5c5F5QoyYyJZG0oSo6glSZqYGGfmkixqfUBakWWlISSZLpME46loBK0tbQTJICsoDx7ftAkhnx9LFi5EPJZAF8nVkoXzzbJE01Q6rRRbqpYRhmX3aBzf2T+OKrLuCxuCRqHGSYB6SXZInpEjwWvyO/GOVdVwppP0XxUxyUtZOWrXrkfDJZfDU1WFCAlW1bLVKF+2EjGSuJGtmxAfGCT2jmBs5xYkJkaRjUzDW1FVaMGymZVUZF+6Gd9TRWGLEvjyVCh7SRCTGx5E/OBxRHbsRWTbXsQ270bqaB+yE1HkxsPIDk0idaAL4a074KoSmQpi+I57jdL6OlrgLdPqM/SU6SuAVCvN4QMHSR5GSSaWo7KiojCLgtZUTx+6Oo9j6fIVZnbF9m3bUVoSwlmrV2PjY9ZuSnPnzjMVkBG+w/JqCstTE6rCxylS+OPHx8xGwC7qrYvEqKOjFhUVAVaeaX57jLqbR01NgKSqhpWv02zlNzbGStUXNOCjn/x0OjUzRCvnZDFnTgUrWfpBQ2P7zh4cOzbMimkM0ySUIVpu8r+hoYLftGFUS9pQHPYMyWEjv6V1DKmnDlpiAa9ZuWZyMm7yWsRJ6VKsvH1+N6prZhbNNVHTgbpuzBYeRyOjhuCU+ctR5a/GdDJM6y5CsHGZ1qTJ+KRJR/ndNdmDSGIKYf6mkxH43F4+D2MoMsR7YZKjSUOgSknAEiTpvdM99DsGv9vPtHNiLDKGNMlWyFfKtGWFwYxWpZHIJkjotMCry/hpUOpE/uiEoZ2eoo7FzA5kZsVWit5VhE2XtlogaYTkSXzIfmAjZshw0PMoCZVIgLWxT9oQJVUK0iPlsUiQ0kgEq7hmpO7rudxprrcIq55LdE/kSffll4iW3suwkpf/InAiYtp6VHFUS6ncFN3pqBlFel/f0nfUSq37IjLqAtN7WoezNsTKyulB91gGhw8epC5GMD42ToNh0FRgodJyxjNA8jRptcowfQ2xYh6ABBbuUthSxFSlCeM/NJnBvp4EIsSxMuKFg/mg/YqlMmO0ztSLMMUwiRQWiY52iNu+fbtZYaic5Uz7OGvPHU3P7Dp+3FTSLN5gfYFSv0iBzVQ2mw5EsOtYDAPjSZSXuMwew1o16NhQwmxZWkqcO3OXnw29Y0yfWNwYVaZEUlcJs6bcVrCMrGxvxIVL5pru5R3H+tA9OonBiSl0DY6jfyyM7uFJPsth/ZI2BEm2BsanrLKo1jemk6ViFhVSC1pZ0Id2kirhjW7qvmpa1S5OAqCNyaql9GxZkvMNv0DyFzfQuN8NR00jHMwDA1rSxcLvWYne4esa4qGAZVim7WHi5Ld/jNhXvoH85sfhnFMPe6W1T7XRjVO+YbZhEBUxflkkUKU8RiLRP5bEXVvGEI8Sl1hPLm7zY1VHEAvnssxXB9Fc5UJ5wInR6TwWLKjGiy+qxvL55RgYiSEyEcGWvePYtncEfo8N/QMTqCwPUAesMUQKhlrWdW4Zbla4RBgeGmVa8RglOXIRs+aVeHB1QwivmFOCZpKcvZNJcRlsI36liDHaeF0tYqpcpcsh+nd2hdd0q+0aV9nLG+Lk4/f8xGON1VVaVLAuFLHVOCyRHXIeVLLeZDKiknmvjfe1i6NawYYTKfN+KcOv3NVYZO0LPk48r6Jb+SGDPUQ9UJwi/IbI3Wgsi1qfy4x5UhuaojpEw1c9WCFiwxTxJc2wuGlEt5LrqHVL6a9esAqyMpUvESu5idA/tVwpzCJw51X6TWubxCxCrApKCasC8Pieo8jya5GpGOa3NeNw/xB+9uA2jEfTeOiJncgyAMHKcioPcNumfawU/Pjehq3YtO84Dh3vp2L78duHd2BL9xBu37SXFm0W923ZQ7e76dcY+vrG8NCebiy58HUINa1GevAwlX1ctQiDXygoZKj27ChyR+5CZuwIbFULYHeFjOFknpugzyJUphnRepBMpVGWmcYcGrytxJO5QRuWlzmRnp7E/DI35gRsqCWrb/DkMb/UjkZXBrX2CGpZ0TfW1mHxggUIslJXd15rU7PZhmLOnBasWLLEkKuNm55Ac0Mj1p51Fi447zw0NTWgvKIMc5obcdbKFaglCBvl5O/wWMT0BXdPJfGFR7pZQSVwkIz/tr5pPExrIkk3SWbc+ZUefPDcOpzfHEJsapqVEtOYlpsWYtYiNTZmuDJIY4pGHt+Eqd5uVCxegvKFy1A6byECLe0INrWgtINkrm0egi2tJFNaQNikimlKVeIo808VPYmR/CUJwvZoAqmDPSw8JBNws6BpsWFt4SCEUBio+JkYnC3laPmrN5rxXkO/uhPon0a6bwChlUvhrq0w4GDyUqWNMq+j3VRcqoS0gtkD999vwF7jQ8ZHxzGntc1cHzl82CBux1wLaHt7etHY0EDyUmIqcKOk/C+6YSqfM8rMfVWqR44OkiBFDLA7nGm0tlpkKEEW29U1jngiicpKL/Ov2gCKCNUIgcjSR4mWINRYN1JShkluWhj/IAtdkkT96JEBTEfiyGZcmAzHeC+FujprKm6KhGuEFYVIWFtbDfWoygDIvn29CE8mUFkVRKjEx3e1NisJidiVck1xZDr5fE5U0Y2+LZHuG+G1TjWuKZaOoqm0iZVOiPFzIJLUIt7KVT43G5bRgiUh8ri8BOcIvDxX2JR+ekeLf7scLlQHqw1ZUmXqc/sMkdI4H42lyvI7chOn26A7iMpAJULekCFPInNq5qorqWEaO2lYkQSYcCqMxQAz7AJtD0mSuod8Vmu2rWA66ptMULPwkhZd0o8WhRLB+GC60nkiUqS1F0RapC8iJJr+rApdaaR7IkKKn9zoXPeKJEfXMnb0js51Tz+tB6F3lDfyXy1SxenQelfkRORD72aYV3pXK/Hr+3q/GKZiuEz68kc+zLglMBZ1IhKewqLFC6kDc8y7ImPhybDZF9vtZbypI3kSYVOhqiVRLVUOAhjLPOLER61yp/LHrHXTWK0KMQ70P8a07x+nHg6kmH/Cw4wheLXVtQgWulBVDpR2IohBxkOEUV2JO3bsNIaFKtQIy0N50I7aKoaf2aJ3+BJ8AQf1Wx3ADAG57uR0Fn1jKUPoSoiT84mXSoNTpX80jCkamSp3Rn0Zbo2fPKujCecubCWxT+K2J/ZicGzaGOlqyWKqWfrA8DhZ8apF4gDrkdryIPE5xHhOmlYJtQKZdDFdWIwz9egkQiX11zf5R3WbtuVNsKKM6R5/rjhxmXqba6hFsraWBojeKXR5mcAWXn/GIjLEeDIvMkykYRo149lx2JMklNEkQFLoWLUUdpaZor/FMn1CSERMLca4SQdizI89NMD3Hgljy+4+XLqyFBesakTfcBY//dUwvn/HBH557yD8uXFTpr/0nUF4fHE8sXUK/33TCO54cAyd3Qm0NPhwxfo6NNX5SbDi2EqSPDaaQHszMZ6JmSPLFYEzdRbzqiiGUBEH49QD8YHd4STu6I/g1v4p/KYvgodYfwVZ717XXIJKtwthhtfFOATo1s84zPO78MrWErQFPWam4EPDMfSS1ET4rWleR2hASV/V3jZKnNR1nHo/liIBYr5H0lkM8f40vx8jQ4rznSGSSzWgiuqod0fju9TiNcr79Aphkh+1eolQjfNd+aOeKeGhoDVMYy5M9wnmU5rPpJuKnwbFq2DpPQbR+Cd9j/OGwjfM70zTn5G4tfW0lrg1E7eYheotOY9lplbdX5TCGCpLgUZpYT/6xC4sXjSHgXDi8PFeLFk4B9sP9GBkcgorWBhCVNweWh9LyLjvfXI/GVwGNSUBNFYEsY2VMZEXU+E4rr90FXYc7iFJS2JZewOaykvxyO7DrADSLFSNWD2/zWRgjhVCctcNwMBG2AlIeZZmkVyr9qCiMrK5lAOOjmvhWvBKU9is0DLyTNQkI13KAqk1a3U/TSs3TPCym1YN3uP/4lgPEQwmHd1oUzqrK0cF0uPysDKcQJLvVhDg1Byqyk1vZJhB09MR1DfUw28qAksEvsVwSHRlib7CJ0x0LYE6wXfdrBwCBOEpkqdfHRzDfcfDcJP1OpiZ13WU4+r5lSSCKQyTXFQwfbXljvxTWPt6ezCtgakEELsqEL8PPv40LkkrACoYGjdgl8XBfzGSYoF/Y2MTkUfxZuFgJaAwBdUcfopIccKM4+hNtxPEbQi0z8HIHfci3UtA0OLtZM462khMvQvbUX7R+ZjavhORR7Yxjl4CH/OM8ci7bGj4y1fDP7cJWSq2gE1pZAY0kohoS2iFwYxXouiv3Cg3GQvGhaBPBwJ+KbYCLutD8bN0V7khG44Fnz/h5plFL+tLrABSGdx//0FWHmolyrEed+CiS+aSLFdggib5ww8exDCt4fnzqrB+3SICjBN79hznb5CVRIC6JqCxrBP5y2jyOo9161pYOVn7k+kbRhRXxtEiRTBlYO8+ki2S6bq6IBYvaeQzO/Nz1HTzaVvsRQsbUV1danTs8JEhjI8nWVmzcmLw1R0XYqW5YIFF0GdLMYbq/uid7GGFPU6y7EF9aS3iqbhpxctkBTYaUOqg1Ucr0RPE4NQQKn0VvJ8046zKfKVI5lJG70WwVKVVhaqRyqQwEZ/ku/SIHxLg+mnQTGem4LF5UMr3JiPWHmVq9QvTrcprhb8SJaw0TBj5zsnBnrnQszzLG1ktb/MbSli11JC4yNVMDv4Pl9QU8zGO/rE0scOHisrKwgNrbJS2jGptbTW7j2g2Naa7+EQtOjnYQy0kntUsHMSqiSMELRJXVlwjE0liSgrN1W7miQ0pJtQoK7v9x2MkKVmmm7Zmd2MljTst6i9RC5VWYmxvbzekUIRLrVVPPvkkSd0E816tBTkspQW6ooOEm7gSz9hwsC+GaVYuI9TLkUnqOfVNZVCSzaTNbj4vvuYlhkTOFmYvNh/oQvfIhCFKym91o6hl6sIlHUYv7t52ANOsG8wYQma/Vbb5IvWoWNZ1rvF7PjLH9roq7OscMK1U6v2I0DAls6IbOxKMzxwaci9aOc88mxH6QhJo/HNqs09iaM5jWsrGElHmiQdBiAzmWcFmzKYKCRI9pZ+2pZd+n0Z8ThERz1gsiimWgTTfq3aUwMcyYvPaSeCyZuvwCn+pGWusOCl2ZxLzTEnLxwmS3Ic29qN/MIYrLmpiPoZwx+OT+OWmMFKsH53kaP5EBK+9yk/CGcRDu6Nwhkh8Ejasm2dDY60Ltz/Bcs2wK3x5pvP1F5ThukvrMERis2XPKPM/i0vPq0dbq98QUsXTlPdC+IaZ7/+yb9QM5NYwAN1V8MwfXihNBeW1rHsvrwtgSbnXdK9phx5FRDHVrLztYzFDpqYJ4gFyAw0s10atmoiUoF9mBDf9EeYbKKD3PnoxxTpExqs20lC94Fc9wn9RMhy+asKjbr4U46frEP0WydEsQoVRLUnyTa3zOtV3RLg8DJvf1JVqaFAXMo/0s0TDWyiiHR7GVyRMPuiZ3LmZNnomZ2qZCrNOTVCRArz//gVlWDozKL3wJh1OTEXw1Z/ejbr6GiwhCdpxpA+Xn7sY/SwYR3qGsX6pWhI86B0bR0tNJfpGp9FYGsTBwRGEp+NoKGVFXlNuxmId6xvBeUvaMRGbRpQF/ddPHsZbLlqN1R0N5sOzRa0Rqd3fgq3nAcaGFTTDYqiP2Dov7BrQy0KTC86F+6x3wx4kWWCwVbkahTHu+ecPLoWEmyXmTuG2ElZESCRPmwOQMzCjbLjl8BRGohlc3hFCpScPF+NfVRKETxa6vFOECmIKtLlnXUusymrGzaliMrTgvhAUQwqKbS6zRbMrptSNsucwHCpYBMCpbXvgLGHlRvAV6S1dsRip4SGM3Hw7srRMHO4As8ayPEVvNBDWRr2o/+tXI9Bci8REGHv37yc7cpKMhk03nwaxxqMxA+YifG6P24C4uihUoQjgvSSsKjay3gNqpSj4HyVgiag0N88huNSZgsb/v1M0hkqEqrd3GuQycHkyuPCi+WhuqiahiuHRRw5hnMSqva0c5523gMG1k0x1Yv/+UYKqWhoYGukX/bKIEq+J0OeeK0JVSvDNYP++QVqT2jpL3YGsdFhC48mUARuFPRR0mXFTXp9lxVs7LVFbC+EvWoUad3X4yADiNJFE7FTJlJX5MHduccu2Yk6eLqbCSieNn+q6i2Ri5n15rW4Ip8NFQh/E8PQQdZOOlHd8L+QpYUWXIHF1oNxXbrr+RJ7dTjcrqTi8JMvavTvKylyD1n1OHyLJCHU4S1AKoNJfQZ3WKBUNQrXGEDyVKBWtmPLLghymqwlk4dq0whbS4qnlqdNgRmbc0NsT6fxHkTQJVTqOobC1ua9aWosiktPV1WVWPdXgbiTGkJ/uYciVHrTBS1phI6nHdDf9iLHSIQbSuImncugZSaBc3cFlTC9Gcpqo3zOknetd6OnLoqSmDY3EcDNGi6JuyiNHjhjiU1yTX+Xw4MGDNC4aTVl1JXuxsCVoKiaVwTTzZyKWwfHBBCvtmMFZJa1IvLItQ0JVW1eLq1/84jMTqoNdDOfkCUKlsYVeWvHnL22HjxXavdsP0thOmK5kPbde5M98h7iu8VK8VPdsa20VYuqiHxrDeYtaMTQVQ/fgmCFXAlu1BM+pqcAlK+aeQqgK4eU/TUJJUwM1espJkpsKD8DlrTBdq9IRaZ7CUSyP6h6WYS4pERbSeIxOOaBhfS6PBoJPIkWyEfCXEKsCNEZsSKrFh365pHdqR2GejY+OwRsIwh8sfer1nPQjbthJltIksvc+0oejnRO4+sIG1DdV4Iabh7H50BScAZbLeBpn1Udw0bpa/HxjDoPTGUNKzcQGGlA5GlA1pTlctcxJopXH8XE+Z7rHScJXNdnx3lc2Yoz6c7RzCs0tIdTW+OAn7ikMdjX/CR+YIOPEzm8dmzBjiIxhK72UK8VNznQqp9IWXoiwnMjHgpheBP5ElESaJKZuMm8Zr8zxd4pxXHhTfp546+TvnRATDro5yXNenBQ++WeFoyjF8MwcLfcnuaIemRmvusvH6op8Q3OJGVNmPVZOWqc41D+Mb/30Hrzk0jVY1t7EwjmMe57cjWBZBV5/6Vn46k13ktT44AuEsLq1Do8e7Maqhir0seBctHoBbt64g0rqQohW6+svPRsjJGh3PrEfdRUl2N4ziFectxRnd5y+Wa0CkJeSb/sSbANPklRJ9RQJZWQh2kyMHK0V2EJwrPhLuBvP06uFp4UoyN0fXKxkn0l06+pZSzGzjcL84URdplMsGdEDhzHyw58Bk6TkLADeJXNQc/lFmDpwCJMbNsGedcHuKiiNWD+DaZE9pr7AniBZ+45XwtdWzwpAg/1pibCOPH68k2B+FH6vuiDzqK6pgZdAr3e105RX3UAEsVCIYE6ipfEfGvCspTosizFBwtOKKlr3IikW6D0doZpJf0OoHjhI6zxiWsNc7hwuOH8uGhsrMClC9egRTIRjtNJKsHYtCRXBv6uzD8c7hxk+hlFAwMRQq5RaqqI0j1KpJAlVq2mhisfS2Lq1yzTPm4qDqCECLUtP6eOwp7FksbqES2gFZtB1fByRSFo80/irmskXcJmuQFUOas06emyYdQq/yQgGScbmdszaA/cMMlvblDZyqy7GZIYWPJ867W6ktPUinzlIliwC5WQaqvtILZcOc+1ioGKZOK/VRK7WQs3I8RpQVCuxBqVbJY36wTjaZO0zzqKZppvqpJA8tUjNrfGOErmffW6JvicdezqhE5M/TyWKr74lXbG+8bvD9kKK+SLTM5+ZwmCYFTst2oaGehOvDM+1wbwMB21BqS5GRAaQj49Y+afULG2jhjAOap1SevHHlEeeVnnfUNK0VM1r9pEUOyyyQKOzuy+OsZgfixcvgpfl50TK0k8ROJEq7SBXrokkzG+Rle7uPhw+uAuLW52or2QZVb+eEb5Nc7ynP44n9oZZ0Rd8Y8IrXdUlqtWhr7r6KrML3GzR8ycPiVCFTbkr5oU2t1/YXIMV7Y1mTNTDu49Bs05V3kWwczKgGUsGCyUkD+oi1PT8eCKNWCKFdYvbEaTh9tCeoyZt7EwLhUpd7y3VFbh05emESt81CK0yrLLMexqPF5mchjfopeGkcXqW2xNC56oV1UKth2Gm9b03xzHcG+A3k7j4WmDh8qBxZ4woe5wnVvespdoMl/KR+DM5PAE/jWVvcXf3M4r1nUe2DGPfgWHMb1ePRRqXrm/E/XumcdOjYeSYX+5sDC9fQQyqrMVtB9SLwnLH9JNuqQdAXVEy8rQ1rSYqXd1OQjptwz3bk8gyrRwMz2sv8OLKs2vwq992YnhgGpdf1owWEgK/10nCrgKlNLVq1T8VkW6ozGjs35kkQ11UWSrin5Fi8Jm0umeVq+cmxquiv4W0MS1r/KdubxnARbEW9pTWWW8hRsvleO8wEsksGmvLUFNeQmtgFKOTUTTXVaAiFEAnr2UxVJQEEKKC67zE78NEJIrq0hAGR8MYm47w/QpVGyYssVQGlSE/ghobcYqYiCoMJFU5WmkqVKbCUZjEbC0ttTxi4uZZAThKWqjIqpitR5acdPH7FQXJfM4K2xjTYFd4AvumGfdEEjGigmmO5HO1EmjgvJ8JX0mlWFRahuUEUZ0bMX6ZYk8vfz9xOBHcU8S0UBFgpjY8gfF77oHDE0LFy6+C0+3F+H0PIUsCoG1b1Q2gtZvspQG4SoPI0FLKxwgkjKMyIe8Caq6/EoH2FkOoiootNVaTrciwrFzTZcufnpotYfl9p8dtCoP5Md1MZcpzUxnqPyt34xOv5V5GpLUswNOLCNWDDx1Gb2+Y2pSDP+DAOee2ob6+DBGSl02bjmNsPIK29nKsXNFqtULR36LXxS/oOpPOYf8+NcOP4+w1HdbAdoLX7l0DpvtB41qKuqDxXk5nHh0d1aipLjF3+/vH+SOxIylV62txuroAua62xAxiV7zCUwn09kyYCqy0xEs/np5QSWKZmBlQXh2oIjGydEraFNVgZp5rdo9aobwaR5WN0j87LStrZp9aoOS70j6ZSZhwpVXJGULlYWVt2B9FG/0nESdQi2xpWrYqHZ+DFYUCri/Rj9OJkEJAD9Qyl4yQePute/Qn71aLrN7j/0IcizFV13A0Sjc89/tdZgJAOpVDgOcaX5NOa6xQ1nSRykIviuIRZ74oD/w+xq0QtBOAas51Ygmd6695XpTT7vFat4qX6lowwwieRmSnqrvKnZsmKSAxGYpQh5Jm2EB4aspsuVxdU2VmsiJHIjvVpZf4nxW0pxK2oFryLWKuL01PR7Fv/z6+p7FtjBT91zpjCqzywQSa+aZABgJWumo8n7qtRH50VEuSSJRarjJM/96+XrrTuLSg8deQbHomzRSRLi0rMeMcR4ZI8nWv8EzlOKOhHrU1uPKqK82YstmioGw53I1eEiq1+ipeIoPK6iTfK/V7cd6iNpIjNw70DGF35yDJlowRcji6V/eelwbaod4RjIQjOM+si1iHgzTwN5GoSfeEk8JWZW+SdUvzKS1UJr/4U/upwuzRn0JiJvjmRDSMUq+P+msZd0q3GREWWWfW7RSS8SwJiNLEjVA5PbOpC5RlTf3rdp0T0wq4ZbCc35IRMqZJWax0/Yyzwjz7KzMi9/LThpFR1h2xDBrr/dRzG370+CTu2hdDlTeNZur7RIwGUiCPtoVBxGjgVVUSeJN2jLKsZHNO+EMODBwluWBi1swtQYixrXfmcO/BHHoiebx8YR6vX1dLwy6PscmEepFRUeqmTtBgFjbPCqAmbsjoVVLMmzvXdIUq74v6VGzN07X0Ss9nt/CpBVS9D8XJHSJFSmsZrsWyJXd6R+9KhFXTkWmUhqzeEYkme4xPjJP4tZh7xTDIH417O3ToEL78la+YcboiN2ZJCFMolKRkEjKmibvG0DWxOUXOcOspMopurfpBPSs+vx/vec97iNEdhYfKesXUfOapMvsPIYrRc/u6gn8C+GbJU91/7qI0UjiVyepstGMyRcuFlt9jo2OmEtKg8VN58KlhUDpLRE60Guu5lRW4qrYBZUVyZd5/IcI925/iuVBFIWRem4LPcx7MVFZZJwXnWsRNz4QPZwpJ4VWTEvJZP1VpYu1SdivOlj5Zf+WiKLpWOIqia+toQibSVLhzJpFPxeennktEVizg1Hi6LB5++BgGBzU5gJWV6hu6MQVVrUmMsxlwz7dF3hRs09rGE2uAKn3luSoXgb1aZLR3PatUHvVFEScCi/wwAWHc7aoYrBk0FkjSHf+r8Bd1Upa1GROn78vKJlkVACi99SGtYaU0DgVcaG2rMO/8LtG4qLHYuBVeflbLJGgdKWmk+Y7JLQIYSZN+GlOlAeTJdByJtHWtQeVG9DkFm0edpkl8teaVx+k2yzKYQd56l9/Us2KeKy2CblrxhW9ZYpUaG8kEUjESbyK4WpoJnFBLJd3mSAINmDPSpvrTd20iURmGj9Umnft81ixLy0f9ySNCUq/xZyVBgiXjqDRLk/hq0WGPx2kqV3U1RVjZ+EiuPG4NsE4arBURU1etLHvNuozGSO4ZlnJWmJqkoan7mgWsRW+DXje/7cBUJEU3efg8DrrJsOLLoqbKz2ez42uJKo9R4kI5SYknH0aWxt/YVAZjo2qFsptlEyoqSJzUvTfVTd1MKiVYL7PiNcZiEQ8sv7T54cgw36V+SI+U5joWzyU6Fis6nWvJh6I7LQOhowbgq7tPlZQqMd1Td6QqKOm8jnpf93Wu4+joqDk3qsxr+akwqbX5qQjV1sM96B2dNPliFXeSKsbb6hAhOWfeVtM4W9RSjyoeVW6n4hnEWYnrGyKsQZLPGPPhYO8gjg2NGb1SXkkBrKE6ir9mYmUwp7ocFy/vOK2FSkRe+iRdNq0KPCJjM8MP3D7qn/Kf8dVt49DSVnN14lxxZlmemoqauJpxjvo2wyN9kDuNz1ICmXJvk/FJFedvfGLSVLwlJG9PV4zlm/7PlHXdyeO+wxEMj07gRQsq8cu7huH1u6Ex9AmSK42NSpKA+oIuuGN5ZFNxJJnG8RIaHNE8SRjJdE6rgOdw7QUN2D6ipQjyWNVSocQw6aG0Zqj5PS2boONMIDUMY9euXVi2bJnZF0+TNDRbVGmgsXgLFy40erBjxw4zy1Xd1ytXrjT6sn//fqNPmoShLm2Rs61bt5qxg9osVSRLbuR2xYoVxj+JvqEt1VetWnVCP+VGi+TOX6ClbRwmXAqH/FiyZIkZi7ht2zZzrm9J7yVKS+ltMTyPPvqo+b7CLwyT389F5K/KkPz4m7/5GzMOsigFQmXJ5j192Liz20x/ZnKbitVksPBCdYYpuKxUeO6wMyOoq2qWzVG7XVooi4CnykeDpdNpZZiKjsiH3rUColrDqAr90rv1FUFcc8kCVh6nt1ydKoqEWKgS31R4FAV/RglPF2V40e1zFyWRgExx0ADLPG7p78Mjo0N8xGJuyhLjy3AYolKQk8PFc+OBdSWL/ITFR/8vqKzGtY0NtJieb1gtsdJFYVHmnSrKgWJQdG4Bigl6IXyFw0liYqYoGH9Plad640z3n5sopGotSx8+jEx/T2F9Hn5Beqp1whbOt8biWHeNFb1pUyeGRzQN3mPySZWB8sX6WbqjXFAlJ/AXqdB9a80mxdXqwuOB6SPrSvd4FAGgmHeVfnwu3dczkS/dV8Wkd2X1i9TIf01UkMeW3zzqbeMn/dBN+alKgN/yB5xoaCw3bp9OzzWOKZyIIJXTMgKyya14FitWgZAUzZBGA5xOM/Bcg9X9Lr8ZF6V3tMK60kjESDdECE2ceVNdNx6HjwSK3+B9dSkqDQwx5E+zCJ0sCxqvxY+cJuqGhMZ5Mf5G601LDCtSXWvksEOTG1Rp82WWARv9Uyu5/FJrRYzkSenq9Wil5TwJTRZa10YtGupy9ZLkaNC/RC1UiquHREc6LbKk1ke5EVkSjKnu0GKSAbViMV3jrLg1wSAU9BC/8nxHa3XJP7phJZYhVsmfkpDbtIilSOQmppK0pD0MX1HnikJNpd/RSJRndgI8K9MMz6VbTENDtBkum1o5NNuskNYi7NBsZgGsMoRhlD/CPHV/qxVA17MtfInuFfVDR7nTr0jii8+Kz/WTFIlR0T9d6ycpkqqiCHvlRrojN6qo1EWvStTo1yzRa9uO9KBvNGz03twTA2K+qwVCLWuqBTS4V93LSlszG4/+67kJC++LfLnpt0KkvFf3n/JELVR6Jk2iU9N62VxDQrXsdEIltZMkHEbr4E/ZkHxyEOHdXXDVVqNs7RzY6ln2THqbBLeOp4gWBA5PD5OYszJ2M4/UJG8yUbEisTcli+WB8VA3nC3iQP/WSRzePIS6qkrMvboS9gY5t9JjtphP84/I/h139eNIVwzt7U689Op26qcTu/ZN8/4IFi3xIBhwY8vmCMmMD7U1fjzy+AQWtHlQ0ezC1iMJVPuBeY1ePLktYpb/WbwigEPHU+gJx/GqS8sxty6Ioz0T2Hd4yqzQsX5NJaqrSLxZdgtZdUKkcyLe2sVcRP1MIh1Rd7KWvRFRKeraqSKdEamX/pgu7mchelf6KNG3vvWtb5kZ49dffz3OP/980923c+dO4/eaNWuwYcMG/PjHPzZhueaaa/Ca17zGECkRK03M6O3txQ9+8AMTN83Qfbai+D0jQvUkCdWj27uIZ1RuKqL6mjUbrYwW2mRfhBZagmDDiPEVdT2XFhaz0poWOd4XwEUJZtNTKWInwYLlTEZlZTWt5Uo/xiO0xuheyS0AUTdKY3XIEKqg/3RCpYRUgb/tttvM7s5iysqMw6xQ+/v70dbWZrauV4SKi+9pAGZnZycr0k2G4Yq1ip2OjY2ZDFCCzs7wp1KA2VJMIFW9kwSSbx49jO5onMRTRETV/JlF/hZ9PkG2eEOqYVKdP37d3NMg0BZaMm9r70B1sbVKz63HTyP6vr4jD63Q6Er7DmmR0+FYxizoqW1nxlnxaJHWEDOlOeREa4mHcSj4Xgjbia8Vv22Olp8nHvBc35EFptfNZJuCW/M+/6uy0htW19xsB/oJSI0zvk8QpVvTCsTr08V4SpFrCvUhwbzNHDwEe7H7mATE3tQMLwsXS5V1z4RQbxXe+z8kirkqJE32OKHfVmLwXsZ0WSWycRIkj+nWE7kSaUqQ8MgAcjvczCprMLvVcme9LwIlf9Xlp04ctcw9u/SlJyKLYpBiEariDFO1KvETYlr8aF1qFgfDrwpbeFrchkiqqniJ5Elv0qyEpV9yY6Yzyw3/qbxpbFtCrVy8rTF9Iq6Kg5ldxne0zZHcqeKXGzNuhvf1LRE0pUsqZbXeyH+N17HcKd78UadlSJ4qSnutXyXHyYS6LtWaSXcMn8ttdcOlqcsZ/qwuOs0MnYKHWKvuTjfd6Dta4kDALVHFpnMNZtd78kPArkqhSHJU8Sm/5FYVR7GrTxWQWgmKlZ4qS1n42oVALQJyI+KmFix1w/T09BjDVf7rWq0Iis8wKzSFVzNa5ZdaJIrdNUVRuHcc7TXbzyirhQR55qXGS81rIolheCdJNr18byIaM9eaEBVJavZiKXYdH0BNaQgtNWU42j9mBpwPT06bBUAP9Y+ib2yS6S/dI+li+idTOcyprsBF/5+9vwCQ9LquxPFT0IVd1czdw8wgZrJsS5ZkhpgdJ0424F3/s9nsbnaz/2SzTNkkmziJHce2zDHJkm1ZMMIRDDM3M3d1Mf3Oea++6eqentFIlmRb8Z2p/ujxu+++c++jzSvgYyUz+gVcKf5gvYnXkl7EHxxE4fkhZOsDwO0d8G/0Iqh9//RdVer4Ph9Q2rDo9CSBe5hAPSA+ZP3k7dFhbE1GtBVcAWQYBLITyPXkcfZBD3qOFlDX6sX2D0UQWmn5ZGGfo2gUgV5lskUcPjGJPcdmsH1VBFftrMOPD87imQMz+LW31CAUcOOxPVPYtNKPlnoPnjoax9q2MFrrvfjRczNYyrg2LqnED56bRsjnwl1XV+O5riS+/t1+/Mrtjdi2vg5f/eEAeodmsXFFBW7c2YgG9s1aVWxXxs+R6lvDaepjxQsCLup7Ve/iq7Vr1xp36pvFa7fddptxpz5YFiTlUQDHAeHyK1qzhoovv8mP+nH13bJkKVwNMaqv1vw88aZpM2UkS+0Xv/hFfOQjHzGW1b/7u78z/b3K9Pbbb8d73vMe0w7E02orwgiK96tf/arhb7lTPDfeeKMBgQ8//LBpF8qPvl0OKe2XBahkoXp6X6cRQtIAzAwg8o4sKO2NESSHU6jpqCRzJ5GntibAVFcbRNeRMdQ0hVDVHEF8IoNEPovKWmq/1AZmZylMQh5MTCYpSMR9DiPJpJxHa2MV7r11AwHV/EYpEhp98MEHTeEsWbLEFI4yv3v3boMuHcClqzQykTKr+02bNpnCPXHihNGiHnnkEVNgqiSNeaqiHdSt9/L3UqSdVr/Y2YUD05Nmdv+lyHwtC1O3Kmm90VVDfGsrtcoqi5QAgUsbkhFghoK4q7mVWpgDkS5Nato618mYAFkh2p/j9FQKIdahOgt1ONI8xqnhhwh4e+MUvKzb7RQmGs7QRnHt1LpF3+mcwpHxFD61sR7NIcvIP+6ZxdODs/jnW+vMRqXfOD1pdlaupECVlfIcwfPamgDevizKjtiFH/fO4uh4Eq2hCiSZr/FkETexwV9FbUr5eXYwjv1jCbRR01K5d85k0cK43rY8imqC9wuIdWvqxzywTBhmZu8e5I6dgIudgGSg5my5lxJQXXsNn5luuldcKnRTr2X18E+eTMHwYtEvS7RUNioz3oqVxDNvFBIwMscWMV8+KhVmCIp0uW3+lZLCV8fiWIqk7ElWKU5903u908+5d0idiAS2SLJNfhy3AkICMJJdCt/pcBSHwJdIgl5xiRy/Ckdu1Kk4ccmd0uKkR9/L0yZyykjvnI7RkbkCcuqU5MZxJ2IQ2H+2HwPjM+xLlF/KZDFePof2hhqmn7KJdWItjxmz2q+5JmKsfgK6mmelodi4tjBgPnVA7fh0HCubCRInpsxQomITOFZ6NYF7aVMNbtx0oYVKpSBpUEE+KLgIYikf3EUvKtSvufJ8Zl5zbiRis0imUyaPmmisOTdOnthTSQwhNpkn8PTCF2S8rhwVQH2vMEdtpWZjoI6NAgFPZSRPuVppFvJIS8y7EqYMvC4rA1VA5eUlUn+rV3SGGPvM3XtH8djjI9i+KYo117SiO13EztoCIszf4wcHsKIjirbaMPZ2TqMh5EZztRdPHp8g+Ixi+7I67O4aJ0DP4vplBKUEq4+fTGNTpc9sAvvQU8PYvNSD99y9CkECd+kgKiM7L3AuXapz8aHKxOkr1f/qp2E1h0cEYORWdSFgLt7Q0J2+y53yqm/iV/GY+M7xp/D1Tjwt9wpHQ3ryt3D1qEj8q+E9tQMnXfKnOAX85U+ASTyqq0Cb0140NCllRM/lfK6fni+XlJ/LA1SHe/GUAJUsVAWryZlN09j51bAi25qiGBqhJiHtayaFXCZnJozW+QLw+twYnE2xUWgpaQWqybg1YYIqTZIbjmOcGdQKBNvAWIHsjLOZPIFaFe67beOiFipZlr7zne8YQSHEKvQrRCuApUpQxs4zfVmB6J0KS4Wsn8DYpz/9abPk/qehg1OT+EpPl9nuXpaXi1VCeZocZuVL0wA1BUBHEIRZwSsqI7iloYHPHhyYmsCukWHj7kNLlmJTlY6eccKfY/LFSe5cGI5n8cC5GWxtDBpAIyGmzck6Z9KoJnAaTWcRIw6OsH7X1ZGpWMd7hhNYGvXj6uYgHiJ4OjqRwCfX16KhtMz/J70zeHYoid/Zol24c7j/9BTu6KDmxDhEpyYz+Mdz07h7WQRb6uxcCp2lJFAniDecyGGAzx9dX0P/BQKuGG5rq8Q6Am7Rc+SNA2NJArJqNIe9pqzMsA//5wma0z9+GHnNO2EjkLlfnzwePwrMj8CUnRRKPiCvmvkZLD8Vv+pdu7j7r78erpoaE9cvyZL40uFRh0y568oCXvDpDUuLlcNrReVxOfe6isrvReXuHNK9BP9iJF53vsmdnnWVjBQpvHI3zr3cOB2h49Z5r5+TDoccf054+pXH4RC9mt3P5wCV0sQPdKKtUswz3Wjo1o7JqUPkXwalo23U7xhjEd2zqzEBqt1rf0ApApp7yi90R39UJDXkt7S+BjeZIb+SUqaikx/d8l4+NLdQ++ppeI6povrJeErp0nCjtZHbyfzqc3QNUo4Gw9UUMVmkp0fhD0bg9kUQpyyMp2Jm5VyEzxUR+jYLQhiGCVPtSQHznn/M/oomfL5bSI4b/VNamT+VwcgowcOhEfROF5GKz+KD9yxDlH2qsV6yLKYJWrQ6WiNJMQKNSCTMMqsg2EgQ7NoNbifZZ03PusywYTrrRluzn2AshNaWiJGXGomVQq5yNQtQSqQ6ErCRQULAYceOHSY8GTm0QlUjPbJwypIpS5a+CczI6CG/6qdl0ZIxQ1ZPGUAEaORHfh1Qo/DlTuHrnYBQuSVL/CW/L7zwghlt0iR3kdIh/lOf7vCe9lpTmjW3S/4E2LSyVTyusL773e/iySefNEBtIW+/HJJfgcrFAJU5eqZ0j/7hGXQPTBpGcGliHSsqEvShyuM1k92mEhmD6AMES5ocGIunWRl56GgArSqYpKbhJ2qsC/igaRgxZmSWGoj2rdHO7DK95/kzSqJaCCu0qjKItcsbSquk5lMDwYZMczIlyuIkUCXUqYoT2hXTq1IWKxxVjNx++MMfxic/+Ukz3n8xt5dLZ6jFHJqaMoxvFPxFg+JLfltK7e1NTO89bW14G39vbW7FXWSGbdU1iPr8UNMbSyXx9PgYnhkdxVk2COmkAmorQmF08GcjUNMvNc6LkP1aRH88h2MTGayu9pnzjH7SO4seajs6zXucYEZGtbCUAAD/9ElEQVTb/+vMop2NIQRZCVk2/BgBsOaELavy4/R0GhOl79qbRNRNBNbLMGRh0orAQ+MpLKWm0xGxgGskmcNJncJdEzDDLZ89OmEE5fUtlVhVRU2B787FcthaG0RH1Ac/07JrIGH87CeQEuC6rS2KJVEb3vl86kItIMcGqysCQbOxqUuaErVXySaTa+bDzHWRNK6gtkFe1cRnc5yC+LCjwxxj8kuao8XagC13/r04m73h6KeRBS+XyuNy7nVdeO88i8rflb9fSAv9qHNzgI/zbaEb5yp36nwWul3s54TpuFkYhyVJI32n4sa+Q/vr1UZDZuJ5HTt8rQLXO01Ib6yuRGNVFA3VETRV85nfmmoiaK6Jork6iqay5ya946+Fv0btnF5TxV8YLXTXzHCaayOoiVBGGLClBFgBrflMhCcGOKjLUdrchFnaaoLqLVMr9ybF/FmS5UN9h8BKRQVlx1QnMke/gNzA95EdeIEuw6iobocvXEmw5UeFX3MJ7WpZdpv6Cx0UnnWx72M8gm5mjmRZHPPIeJwrZz3rWlnpx9KOGixvYhyUeU89P4KZRBZDk1kzxaaS5brv8Cye36PFKF40N4aRyLjw8MEp9AzE0NufwnN7YwSg2iCTsrx3CFs21mDZkhoLTimn9VOEAnvz69HOoRIoUT8sY4ZI4EZ9q4CNyknAwu6xZs/GFCjSVRYq3eu9Y90Sya/6bwdQyapUHr76dQ1PKwz12boqXZpuIMthoHQ+rfZ2VNJlJdV3gaZBgjjFpQn0eqe0j7JvFaDT6QQy0Gh4UG6cvC68zpEtl8VIfK/4lAcBQYXt0HwL1aEePLHnLDMhD9pZ2ofWar+xRk3NptEUCWGSICDIgLQ7+tDUjDHZNpmjIrwYjiXZCAIIUEvoHZ/lKzIC0zSRiKOZ7tVHD84QBMFr5h/pyI22pircc9umRS1UIiVPmRXi/frXv25MeKpEZUjmP6FUh+ROFaghvTe/+c3YsGHD+YJysnlhwV0+HZuZxv2skOmcPUR2MVLDJQtgZ00trmBBt5IBItQonMbUk0jikeFBAqiYAZziCjG8PkvjirKQfmXpUqyLVF2iSudozg01L4KXH3TGWEc5vHV5BAOzeXSx7jbVBXBmOoMXhlNmztQNLUGsjPoNmDlGkHVNSxhranw4PZXBF09OGuvW2hq/ORjz5CS1NKbpNzbVmZ1vv3xiGre0hxiGncwn/989N4P7lkfRVlmBb5/Vru4ubKwNGPdnCNJ0jMBblrJeCJoe6GSDpPbVEfFjmukUSFtKcLaRgMsv852olKk8G7SG9zA1TbBkLVTmM/mJrYVuqGPKOsX43F5CVApAtzRUCXqWBTkeng3r4WYDdkh8IN5xOpGXIof/ymmxd7+kX9LrQkaOkffK2W9OCPx8EdNqLT+vETHfFiSpABSdQBJlxLwIBRpKt6bNCuBY0tw5x7HBXw7xlf1k014sJpGPdSE71QNvyANv7Voqcm3QoJ+Xssxt9qKSQUDy6XzopetPS0q/Jupby9vwZAp7Dg+iKuzC+hUtePCRboKrLMYm3RgfzSJcBaxcWoGO5kqsXl1rFpE0VLF/pkw0RgvVCdOm+XsZ9qMiWVoEXAQUXim9Epn40n7m6sehojX/mX+ZdAop/ky90qkWnmioVj9Ltq5tCC8vba+U5gGq5w92YdeL54y5NRquQH0ghOG+FMYn4ghF3QgFvcgy/dOxjNlDpIkdq5sAfqw/hnDUx18QqckcwU/MAIsqdqBauRJjp5rTvlYdEfhqvBiZSrA/tBu4dbRU4d7bNl/WKr+FJHQrxCsS6nTGZl8rEmC5v6cTL45PsENmIc0VnSFVmRhE1Sim1ecsG5xM1EuJ4u9pacVaomyncrVP1TAB6r7JKeyZGMcMG8YVtfX4wJIlFmSJGIajWS1OcqCrdaQjHp7uT+A4G97aap85xHI4qVVPRPMERkEiXK2uOTDKOiBv3t4RNRPURZpTpYOkJwmEanwafrNZdMCjDr6kYoMMfwZwEwBpYnCAjDyWypqdgIlvDEhSogXEhG90WryCaCD/yAKm0Op5L5KF6x/PTGNrQxDXNWuPopcglmdm7z5kT52Ei/wp8KaN7TwdHfBesRPHT59CPEbAxbS2tS0hv6aRIdNq7pxMvVppIpO1NjiUEBEJYGmyo7QkWT1lppb2IRJPicccEKZ7fdNVda2rJlFqErC02l/SL+m1IiNX2K4K5OlCznaGavRe8rWstz+PZCWhlR+vDUnYiBSH7p24nHvnu0POs662c9a9Ujl3PxeKnjOaLEywpHlXbvZZBQ/loLZHoX9PnnKSdWLwzpynV48ogOdyYu/MX74wIJA3TuqtqxLxm4ZD1RHLrXklYW6DWJTKAZUDCxYCnpcGQZbKYMUl3TvhzYXL3Jy/l+Upi57BIxif7kVL4xq0Nqw1hpgHvvMVvPjMkwhWBqHjr2QBzOdzmI3F4A34cced9+C6G94Er7GOyWxoAek8UhoXpK08HRcWlH1n3ej5wu/zANVzBzvxxAtnTMehl5r5r4VU1VEdQeE2q/IcxonN5ozVqr05jKGTcYSrCZ5CRb7Lo64+hErtds58mKTRTzKVwfSMzHQyMSvhMv/l0d5Sjftu24LKRQCVOj91WDLZ6aqkKm3q3NTRCVDJtKiJkSK9V2fnLM+UaVEWLN3LrTo8dZgqMHWuDgPNFeLiZIqI3+VCE62/2NVphv50+rSoQM42y2Uth5u8mfIzf4tmK4SN7KzfTEDV7NeO4aVy0bX00J9MYvfEGG5paES9llD+1KTYXWY4T+cmOfEpsgCT7dM8OfOsN7ZRyqijsxEFilQceuYjPbJh8oWZrMzn8vKSW01O1+aFsjBpwjurwYbNb7JOaQK/hhB9BF995JtTUylzRpQKSieAb6wLoDE4J5Gs4LDpEunJlhO/MPD03r0onD1DFB0w6VSEnvYOeK64AkdPHIcmHmo/EtW7gLZ4QmPp4hON8cvKKX4QcJJZWLwlU7N4RWP8unfAuXhJYWgVisbn5U98I3/OkltZTAXYZPr+Jf2SXguyLYKkRRn9A8iRLzXxSEPbvmXL4KaiZhanqM3YZmPbjb015Ih6td1LybyX+23hu/Lnl3K/2HdDToZNwzc3pevlkPUjOWK25CgBC4EiDfMZYrhmrhblpNmygT8mxMgzWRS0rY/SZaSoOWnAzW8luezO8m3GuHMVJc8pUOl2sRQqfw6V59n5Oe8Wlod+jl/dq29z+jLHrUjvyp8dWujfuXdIz44sk3yUG/2cER99dyakO3HqnX7yo6veOW6dq/PNeXbciMrDcO6d75LBurcjB8Y1scQwHnrqz1EVbcLKtqtx4NSDqI024Kbtn8A37/88Bns68dFP/Qs0tcydvqIwn3r8h3j0x9/Hfe98P3ZcfQuxxyxOnHmG+Z1BfV0HBkeOw+MKoba6DbH4GBrrVlMhyaNv8BhWtF+F011Ps69ogY/9S7HA/Hv8GBk/jnUrb8bR009jecdGjE8MMK06y7bIb33YueltCIeqyQ9KQYl2HyCgev4kC1CrPcQkectswuJm8iBfCaLznZYKtzRUIj6ax9FD4wgE3diwvQYpIsrJWW2AJ2Y0fZ1hY4UinjVh8KfOWkizvaUGb79jGyLh+dq9kqWOT+O4mlTugCt1eBoX1fiqKkDWAY3Byp2GANWRagxWTKIOz+kwNWTo7JmiPSk0H0tA7bLIKaJS5Wuu0LPjo3iAYcaZX+VOX6oIhFoI2paHK7GMcTeyU65hOoyFR2GU8s+isGGZq3lDKsUx9+KnIhu0DZNsa+9ZARIidsdxCRO5scJgPjkJc67ltPCdwuXFONcfhs/wbImUPpiL/sw5Fdk3pbSdf0s6/7jgvYjlWEjEUaQwUGdiwuAfza1yVYbMRFIJAEcAqe51r6Fg8YIAtXhD4Fo8I9K93Oq93OheP/GggLf8K0xHADlgXiSwJbcLBd0v6Zf0apD4O59MmeFvTRzWROIilchiKmlwghHT0SqzSarAlovKm5+8nqfC1Nfbi1TCKpKSd+JV8bT4VHwsvtZPfC9+1s7Wai8dHR1GzjqyUzLWmZeisOT3yJEjZl8fhSv57HSGcu+0J/nXvZQZyW8tv5c7xXn48GEz90RxyZ/c2fyq11CPoXsruV4+GalAUh9UMGfunT09RQU7gGDAj7FRtmPq+9Gon32Fdv/Po7EhSABRwPhICrUNGgJzY2Jci6EqMTmRRMeSMEKVLD8Wei5JmZLOo8JTQUUyCY9fQIQ/Kq4qY+Vb8kBlYVLBPKvclUenzEX6rrLUd/lzVo7pqjCkoOmbnnXVO8kxheUogCJHVsmNSDJL35UGvVf96qdwpPwpLqePVB0oHZKFei9SeDJUKH4nzaojhSW3cufkTXHJfbmhQvHIj551VTosULLPujrhiORe/KfnAPOvM121LUYiOY1Hdn8O06lhNFevQvfwIaxbfiOu3HAPvvmlv0F/bw8+/Gu/i2YCqnSG5cHyn5oYx48e+jr6+/rxkY/9NpatXMP05dHZdxDjUz1YueRqTMeGjHEgUlnP93sIrMSD4lkN4pLH/VGks7NsSzIuBDA5Nch0ZxEN6xxZdTYeplnHosVQU92Myek+rFhyJcLBBYDq2X1nsev5E2aPEcuTrDBjSrOb29X42QmNU0PKsQDjKoQi3ZaWIrODzma0fgIIV7rJuEG2cS8qavIYmZ5lGGIcdeL2n2LVKfcdzdV491uuZOYuBFRqsKooNW49C0jpXkyo97I4qIKcvSxkkRKjOJPWtXurLAcCXwJRYkg1YPlVGI6F4WWRyqXUxrV31NGZaWOpWs04dCL1QnKEgvWmJ95RCrI+y8gJtCzwV4GcOO2NfdKxOM8e7TMTO69YzrI075ke+7nklDcXTUbJ4QJa+DZP0JObnjAdgRqQNxyFp7oK7kDoAseaA1CYnmbHEdO4qnZvhCdSRT+RkgvHy3yPcwJ38TS9JL0ib/IkegXx/ZJeQ3qj1cscc2anppEbGYabMlaHq6t5UvoTUMmiYja34SOFv9pO0I/g0iWIEyRoJVRLc/N5WapOTZ2bOkvJSN0LLAkQqfPUnkOSjZKZssaqg1NnJ3eSlVrRJVmq4XJN7lU4OmxZq7LUQcqNJi2rvSs8xa8VUJLJcqvOVmlQ56mOWjJb6ZKc1h5CClv5tu3aTVGQxdnBIwgHImivs4c6Xx7N8QLhCzLUffa+OEmx4mY6Uqiu9SFaVYGhwTSKWS98YfZl2QIqQ9U4fmwStXUutHaEme4CJkYKaGoo4trrCChL9ZFIxs2qOvUhXgJYlZHAifItwKLy0k/5dPZlklu5E/hQWcm9A6YcMKGf+ijVl97LrdzIv9yrzNTnqSxlPHD6OYWncpUbhSXSvdLguFPZOjwg9/qp/PVeq+ycNOiqelS/qrj1rPToXmlz0u3Ut36OMUN17qRH4eoqt0qH0ixSHlQOiktxyI386ap0qLwE8oRBbJ/kwmxqnGU+g2iokXUYJs5I4mv/8FkMjwziPR/6NTz84AM4c/oYAY0ffqZv7catuOn2u1Bb22DizGbTOH3qEOMMMr1R9PSdI9+uw/TUBAYHB7B16xVMbzUydHf8xH5UeH1oaerg/UE0NDQRVLdjeoZ9GdNbWyODzhAGBvuwbdtVGB8bIP/2Y8vmKxFi2PMA1TN7T+Px3QRUFWx4MiVrvo12NCYiczODPpfXnPel/ULkKejzMONEwXmd80V0Tq1ITKCIC2zc2j8k7BNQsoytcU5hNB2SqblFuVQG7c21eN891yJaufCATWuSVHhC7XoWQ6jA1TAFrnTVsxq/vqsinMoSqXLFmHInRlel6V5u9RNzOKRnMYwYTnE6zCxmUBiOG4fRlUcnnoWkcOROYYkc/5ciJ+yLkfPdSaPSdimywM1aoQSKO8fi+P6zp41l8e7rVmFobAqP7O3CFavacOOmNgQqCJzp3pi8tSpFl5dJBZb97N7diB14zhwM6mtsgbe+0SD9/OQUsiNjGh9EeNsOVG7egUxPJ6b3Po8ihbi3tg4VdEuGQn42htwE3eap7S5fiUoyrjsUZhmoLE0rsxFeNs35ER+kk0znTAypYhp5fw6FigIq/BRAzHfQG0KYDc/nJqgT0BTPGu8qT4bB/68kBf8kSAUjWlA4MSpOQ3HtTzaOExRi3bEZzGTSiGeySLJNagds8bf0bbMrO39ahRqmYIsSXC+pjGIt2/Z68khbZQTR85NO50c5B7DfOKT8qV0VUuyUxXt8kdEiDbYZ5VrTDSpqauFmZ2KPTaJMZien1a7idQEkp6OTLFOHpo7LkTWSiZKhkil6L5nmfJMsVb1I1sryrzDkTnJWwEmdpMKWPNR7ASeBKC0GknxyrCD6rnDkVmly3iluvVcaFb46Zyu3mLNSNSr/PWMncbDrKSxv3ICVzVsR8tlFJioLtUuraOmFBZvlPGBHVjTfTO7scnm9E2DTfZEyQHNKtZTI2diTgseWJftAY8Hnz8RgIrRk/V4os5Wv8nflbi72XvcO6Z3zTWGJFsp657vjrzxc0WLhOQDJceuEUU7lYTrfHTeqI4Em1Z1+6kdFcuekrzxMJ5yLUXlc5TT3XnEr/+Qdc6yP4lDZEtgRIX/ji3+D/v4ufOiTn0Zr21J5nUc2LQrHTb4ex65dD2LlivVm/7PjR/cSRF2FCcqieGwSzc3LsXX7VeTpCTz84+9izZqNzFMBgwPawypEEFWHI/Tj8riwcvlGtgs7LzcYCCNBMFkZrcLmLQRU5O8SoLIZeGbvKTz27HFTQBUEUy01RLBhPztxdmx+Ikq5ZIK0oy2bAoIVBBsCFt4AKgIWgbtkg3azWdCxDkSuYIYC/Oal22ymiOl4AgOT1LgYhjZkW9ZWj/ffdyMiCwCVGEAakYSAhuY0/KfGLuSrCcQqeO3UKk1JCFl7W4iUKTVqmajVeMUEsmppXo20JZmeJTi0V0U5IBJQ2bVrl2nUDioXQ2t3diF8kQSAGEuCRSbvq666yryTqfyKK64w8Qn8HT161ISneTeOhiIhpDCVD6VRDKlyVnzOnC8xqq6mSki6SnAp/wpP7rSXh9KkuUAO8y5GCkHHOLxwbgxPHx7Guo4o3rSt3eyYbr/q6sLpUQKrPV0IBX14687laIz4+ZnhXiLsxSg3M4Wx738NBQrZ6pvuQGjj9tIXG5sTWobofubZp5EZ7oeX2lb0yusQWLZ6zoFxLXIhQw1k5oVn4UqlEb3pVngJ0NjczLeXQ4lkAn3d/UixIfjrvEgGU6gKVqHB34BK99wKQFEqmcbUNMEfBa2vimXBXizsCaLSS3cvs0z+KZK2zDg7PYmn+vvxzGA/zvBe8+q0Ua341XZNKkd2GLw3d3wvf/bt3B/xv27lw3R6ssZorgDfrK6uw3XNrbixrY33tXZY/RXwxs8vzeWlPFfq6NM6rJhygQXEfsYNH8GI9lwz3/l7NUvCAQiXkjUi1ZVkoa6OEvpSfl6KsoUM9p57FMOTXWivXQc/FZ1zI4fIA1TE69ahLtqCmlADqvmbi8q5UQmI9LywNBZ7Fi3mZrFvv6TXjlTeAlIqb/VRDs3VWZZy/Btf+lv2pZ348Cd/d1FAVU72CC0ZURgCg8hQwfNRKdMReQJq3goPYmxP6n+dbRk0v9tDpaR/oBNJKoOr12w2/C1r18BgNzFFG/vuCLsHR04xYP3ng1EK9PD0nlN49Jmj8Pld8Hn9ZlM2mdHUicmkrF1rKzxGjyQY8JgVXJrMZ89m0goyD1K5NFJmmRe/lQSgxKj2tJqOaXUfEyXrFROWJahatrQF77/3ekQrL5zQK4AmICEAIpAjLUiZtoXDcJ3MlFrTpd45GprCUFjS1HRfTho6fOyxx4xZVWZtASUBH8U/OTnFcGC2ZBCokrVMaRHYEqCrpObc29tjAJLi00+ASXEJEMmK5pg7Fa/AlwPoFIcqS2BMYFCAT6Z0x0KneGZmYti4cYMxr+u7toVwgN5iJBP23zx1CvUhH95/zQrTkanTevrkEH54cBx1VT6876pWdNRq2NON/qkEvvBsJ+7e0oZt7XaS/2UTw51+4seIHdyHKoKpCNH+HPsvQnSfY0frjUSNRWohlddfPhEjsBqGW0PIAlQlbcihcrcLSbxz8uQJBH0BVHXUYDA1gPZQB2r8l7fRp44CSZFvwjVhzBZnEfVWIei1DY6xXpC/VD5lhinCBF8XS9Mbgli5wjciIxv4vGdkBF87dQwHx0aQzGp+ibU2GUlgxcFPRYpuXjB8IdmjY2c01L65vh7vXbMW1za1mXjnqJTYN0p1MDs5yhBZb+2jC16/j9rzfFn2etGl2t8rJ9W0jv/J4FDPM+ifPIsltWuxueNaA8LPDB/CyYG96Khbg9XNW1GpuSuGIeTN+r0c0kplbR8geaQ8VFDp15FCdoK6/tuwTGs3txcL15EHcmSTIX/Wj33Ss+JxtpFQuTnhOfH8opPNk5OTV5YfpyRzuSwefOA76OnsxLvf9z60tC2zBctgtV3CF//2L9jfduPXfvszaO9YbspW5amVfk8//hO8uGc33vXeX8HyFeswMT6Mk6eOIhqpMsNzwyP9aG1uIyDrQoh9cm1dM6JV9aiqqcULLz4Jr1u75QexavVWyrY8Bnq7cOrESWzcvBUV7EuiVZUGgE2MjqC7+xyqqyK47c3vRB3DIaAy+9WaTDz5wgk88swhAimPkUGa0FflD6EqFEBF0I2QN2AYcCquJfc6tsRnQFeKHZesTT4CFq92i2WILBLoMFDda+qwtNSJmVl7ery+UdPSAcrLCag+cM/1F1iofhYkYPToo48aMCOwoh3ZBWampiaJSJsJbvLGjF1VVW0ApTY3lQVK4EobnclyJguaGCvHchJgEoASoBIIUgPWwbMtLU3GYiaAJxAlEvhSGJrHoDg12VNhyEon/7JUrV69+vzyflmp5O5iJED198+eRUuND2/fstRYDGU87J6YxVd396GjsRLv3NaMsM8Cmol4Fv/wfDduXduAbW0vD1AVWf/jP3kA6bNnUH3nXQiv3VT6sjgJJOqEcJWl8iYLosCsrJKav6F5HRpOUBmofPRNQLWxsQmjZGJZ6gRyNUzglN9CUl2q/jraO5COJjGVmsHGmo2msdhGK3rpRq80TU1Ns14rkXYRlLsqEPQQ/C/iNZlTu8iZnZOt2Hxj00QqiS+dOIrvnzuLFPPt0xAJhZq1Ns2VgMr7tSN1RxrCUQdcIJDz4C3LluPj67agIUSZUhLCv6RXl6Ss6Kf2ZzpSkql7tm399E6Ko36SY44SKzmnnyMjdS8yUyh8FWbYLZ1Km+12tLX50d5nMRLrMyuuZFHQodzLGtaio341ogFnURHjZ4elSfsvp91pAcv09KxRCDQPuLoqXDZqYRnH5kzh6m6+MjdH1q2ucyngO/7XGa6a+2bB01zajI9SuTnA6o1FpbyV5fmyiGViysbwUh4H9+/FD77/dWSSCey88hps2roTTS1t5DvhBYbNsp2aGsM59j17nnsKPQQ4W3dcibfc/W7U1Tedt4JPTU6wT4ihXtNK+EZ9ZzIVB6NgnfswMjJgDBvVBFVa+JEmv05NTZi+1svv4sdcJk0+8WJ8Ypz9Vp0ZEtaUKA2za+sGn8/POnVs7aTuvhGc6x09z+SqcLOyRD2xMZspo+aLuVqPyj7vyNDmSX4c/3xvi4cMZb5bpnfcs90RnISxcU07/GxMb2TSJmpH2cHPEkSsXLMGrQQOryXJSvC5586hrdqPd2xewjdFPLi/Bz8+HYMnGkaRwqTaU8CnblqKlmgIE4kMvkBAddualw+oRAlqAJM//oGZ81Rzx1vhDiw+4V/Cdu/evWaVj0CrgJGGS5977jnD5AJJssKJj2QNdMCXDmHVTrdyo6HeY8eOmoZw3XXXmTDk3tGUda+9pmQVbVhWj9PTZ7C+ep2xHL0SkonYDHsH/Ejn0wh42cC06xaj0ykAGprQkRoBj7YXudDi9kajsXQSf3PkEH7U1WnkgGaaSHCZVm8Eg+ZDSTqU2jz/vSZUisvEwSsv+g8dtq0ob+9Ygk9t3oZmc+rAL+nVJIEhWdmlMDoASYBJ7/UT6b2URv00QqC27MyhEsmPvonUdtWRhcIhdn5TBDkFhCtDODe+H30T59BRswabOnRWpxv9k+ew79wjpo43tl+L5U0b6b80mGz+mCBfklKUgTMEVMaD142qXBpeKs8miLp6eKjsGR7jm2Isjlx/H1wEdS6CL6VVpPS4amvgamgw9+J1h+d1VY+dHx1FkUq3mTPDV6Y9aKCngmWzdKm2+9brNwypZLIsp0wmj0Q8jZnZNGbZvyTTOST5LkVZmjH78ZBHmHEfyz7o9yLsr0B1xI+a6hAqefVrcVyJUpQ5XWdP4+zp4xjs7UIykTQGAlmja2vqsWT5KqxatwlNza3GvarHLrgSWSu6qQ9T8KpW8azu1G/wr/CJwTqlKjdk61Nk65REB7af0ZPCsqsfrR+64oP1ob/nAxLNvbA2LEvOXkSWc0XzPF0ezU/1LwDZshhIpMyZe9oSQcJCZ/Kt4P0jI8NYSqFdS23tCBvkFUS5++hOm2zuJJJ9fnwMYSLb1VVVOBybwTaZHomOu2bjuLGhCUdnpszeU6rQU7EYdtTUoC348joBm8K5m2S2gM/vPoP26iDu29JhPvzoyCAePjMBN+PKk6Gb/QV8/NrlaIz65wDVagKq0pCfukWHkSwzXoqKmN2zGzO7n0Rg7UbU3HyndsU0X8p9niJY2vX442b+maxIOn/p6quvxsGDB42GIMGr7S1kpRLJUqX5cWJTWe90qLUE97PPPmusWTt37jwvlJ28a+7YwQP7UVNVg8olUYwnx7AuupblW2pEdHOp3MiJGoudkMrwqIlrmDdIYZ9za2kttZUiNRM69Hkq4HF56falyucXl6zAcJlFC984fRJ/d/Sg4e0KtoGXJlvgdqiDMEvXPEuWxSW5YrYHsgWur6USty81/KJv1qfEmx5Ljs11kTKXeyNbNN1Aw+5FfHjtBnxswxYru+TEuLloCL+kl0HiDbVhZ0qFLDwOwFI9yGKv6Q5SnrSqTHNIBazk1gFfzvQHKUbJZIoYRCMedoucmGsAQ5PdaIgswZqWrQzbdrLjs0M40Pk4ZlJT2NBxLdY2b+NbcYlq9PJq1VioZuIoeuiezBX49nfhphwquLTCLK+eHhWSN/fcg0J/P+Kf+zyK45PGWiHeEagyRgc98Z13+1YE3/0uuAnECqPDSH7rO0jvOwAPAYT4vuTJpK6Qy8Db1IjQP/steFbZ+b+LEv1Yy5vu+df0u4qRrUK3pWBfSv48/tRZzKazWEf53tYYMaeglJrDZZGJlXlNp7KYiqUwNp7EyGQCg6MzGB+ewSjvJxOUk/yubSpkLS6wrrQHpeJR2xM/mKvadUl0KB/a80tlKXnA/2Y0xUP/2rewluDqdz56NVYtq7MeXoJKRfKa0pyy6NBcrC4yN+va6TT1lx54OcOC6p4mY7tDkD6+pUmTygsYnc2iKepDQyWZzfRji1el06AuRi/1/eeKVMtMapyN//tsWNc1NmBU85v4ekWoEt8e6MXGaBWqK/x4cmwUdzU3o5sd8BECpbubW7B3chJ+Mte6aBTH+O46aj/dRNhnZmdxQ0MdTszMYik7a02s/eFAP7ZR47m2tmGums7flJN9KdBjtmHgnbX+2apOshF/fjc1u+oA7t1iLVQ/ONSPR85Owxfwopgtotrnxq9etwTN0QAbQwZffKEPNwtQtUUUGpmjiKzqif/MIad657SEBaRvopQsVbsegYeAsPqOt8DfYsGc0qU5Zg8/zG9sKDrUUltZCEQ51icN5Wmyvc5HeuKJJ8yQoNzdcMMNBkxpuFPDogJi4h2BK2dTV4csCHRTcPcjReHcsLQB52bPYE3VWoJagtRFy7KMbDaMG+VJExpT2bQZaqhgJ5Cnxhn0BCgY7HDGLwwPvyKa66AmUmn8yYvP4IXhITO0N1dQlyb1Adr0Vqt8tapfB4G3V4axtLoKq6qqsaKyCg3sSMOl3Y5nWc5jCSobM9M4PT1lrn1UPDKFnDlxwAFF4kmH58rJcqv9K7Cm/da0se22hkb86yuuZtwl3jau7d9f0mtH5XK+/F5ASu1fbVzDhlKOnK1tJBO0oEfK1KlTp80Co9WrV1HJGsOZM2eNJSigPf86GnFq7EUMTnZiy5KbsEag6mVUqSxU0zMxMqiPrJ5GaM+LCFIBFjhKPfkECn1D0qbgXrMKwXe+o3TkFZnY5IG8J2AwHUNy12PId/bClaHbDSsRePNbkPrO95A/120sX+7VKxC46Wa4deC9pl6wLahhyNLlXtIBN5XyxakkrEqXxch+uoSD0rfPfnM/Hnmh0yhBWoHvYjlrSyU30wC/12xTIINQIa89J+UrR3fMfoLpLdAt+5aC+gCv0s2On3lXMag+dVVYSoKGOAtUaJHWKvmiWdSmfS2nUhkjmZVK/WwbLE+505rtk7oy88zw/uAT12DzKg3VXUi2a6byNP5DFCafZEICps2Xh/XKSfJvAVEGnZc8xSw8tW8mgL7VfBKxzyw6/bAhbWkwEksgSiE3k8oTpHtQH/Iilcmb1X110SDiWVkBCqjRhmb5HE6cPGVOnBZp/pH2elpIaky7d+/GD3/4Q9NA3vve95rhndeVVNFsLC+fbPVYulQllRXkq0EMziglczclEsPwH98J3uhQ6kO9E6gJ+rGhvdrMgUsSMH3+6WNYVhPE3du0h0se09Qg7n+uB8fHgZA3j7s2VuMGMqqHjUMWqi89cwY3rWvD9o4qui6yzgs4OTCK44OT2LGiBeubBF6UiIV5nF8++fgspp/dhdTpEwiuXIPodTebfaWkiepQS41/awJo+aR7CVjdS1OV9iq3zjfHAmX9Z40bZ+7UfGButZzeeB8BwDgKvQW0NLQiX0PezcxgTfVagtYL619lqSGGHCWINKW8TjhllrTHTDKWRIbCoJoAIOPNERAwbreGpxeWwRuXThHo/tHzTxPYzKJCwx2SYpdJmmtZFwjgrctW4M1LlmF5tBwAWx5W9SlEK6is0HXeONTDzvUnPV34QddpjFAZ8ZnFDBemY74v3TNUpjdbzKOjMoo/vOo6bGSnudDdLzLNbwOvPy2M33kuf6+2rHv91NY15C/rlfoLkYb1nQ1EZclKUiE9SwWqlQrUGIHU2nXrcPr0GSr1mrflM+1fq7Zl1eoZP40DnU8iGq7FFctvQ2WgyoT5UmQsVDqmin2ZtgWqro4Y2SnKHtiP5De/DZe+N9Qg/PFPwN2+yDQN5jHz9DNIfetbKFCeuTtaEbjuRqQefQT5wTG4IiEE3/UO+G+8kQznlNEC7nsJZlSrkIP8yDCG/uZvKVfPUoemQrx8Jeo/8xmACoqZj3U+/HKyfv9GgGpPlxleM+FJOTFftaUC+3FqHxVUzN96bbfgHn745DJUVWbwzjefwsnTdXj6UAsqgpSPOfr3sC7d/LHtOi3WQA/KTi/TsWppDW6+chlmCBSeJYgbG48jwW8ZlnNViHVHGTI7m0IgFEA8naW8ZbfMtGtOcpaAtSXixyTfx9n/CIz9wcevxWYq+hcjKdHF0QcJqh5hvqiYsT+jfkZwZT6+ciqvrhLJepbNWj7WLvyehrcRVN1e+kovZPoLotRksMMHDqO6pg5Ll7cQiO1hSGRSz2okjx5HJlAJrFyOKvJegqj97/72b7Fr1xPG1PuRj3wE9913XymkOVI0L7zwAn7yk5+YiV7vete7jFby6hKzwkrLnzoDV0Md3PX15m2BHULqa9+ER/O0CAx9H3o/Gb1sPg3zW2Sn6dIkVkMqklJpsqOdHB7BzOSECgZ+umnoWGr23zKf+c/pAhyS75mxUVasB1GNw78mZKtNAPixI50IByqwoa0e+zuHEabA2bq8GSEzV0E7hjONUiGMys5KM/t7kNtMK7BCz7zhZxYfgZe2jQAeOngW7fVV2Lmk3lhjzDYZrOP5ub045aYmCKyeQLqvG4ElyxG96np4a+tNmVky3Z25vloUy8VwYvIUqzmBpnALJgkGwxUhRFoimNbRAxX1FCo+kwbtM6U5T5poXsGrAVsqIv4TcBscGkSksgqVVSFMZ6cR8VZSGARsWdno3vB0dmoKf/ziszgzNUkQcyEYdcjUIvlIrCUNLUNFa011DX5n207saGi2jkr08mt8jl9ExyfG8b8P7MWJiVFov7zzwym6kHEXD1srAgtorQzhv15/swF2ry7n/eKQI/JVXy9JL7uQ6EH/xQulR904gEqkq+ZeaUWzhgqlWGt7G2fzRw0Pqv3pBAwpU1LW5UcT153FOrJmtbS00q02Cma4/B9PxdA7fhKBiiA66texbZNfKb9tQi5ssVpIpUnpKg915lVRTUq387sy+/Yh9e1vU6Ak4G2g/Pv4xzAdrUGO6dXGw4HvfBveF18gsPHAJasTwyiwSwi/+93w3XADMk88gQRBFggKDOygcHWT/3LXX4vkO9+NYjxtrD61tVEGN39x0XkeVjnqJA6ZjKhA5NkHjfzVZ5E6fhQFyuHI+vVo/PQ/126Zpg+TsaBIwGSkqsAOAxF8UgF89h8P4NHnO+Ez2+aYoFknbvhZPHde24N01ouHn29nF6EV+0xrBftE+s+lPSxH5o33rdUJXLNxFM8dbUbfeID59sDry8NF5VxCUUBGm3vXhivw1ptWYdfDp9DYWoWWjmpMjc2ilcp+fXUII8MxM0Q4EkujLuJDLEklm0ry+pU1iFPpDwT9mKKCv+/IIEYm4vg3v34DAdXiFipL7PNHf4D82KPwBXzoHy/if385i7GpIvhouzkVqDL0MkjsOtdWyF+s+hu3VeBj72S+cwVjTHLX3wNP3SUAlRj51MmT6Ozqweq1a7F2xQzyyeNU13cif9aL7FA3irXVKGzcgoiPGjwB1ec+9zkDqNTpfvKTn8TWrVvxtwRZmhgsLeTjH/+42eztr//6r83KK2kXb3/723HLLbeUYoU5nuDxxx83ezipISkcjaFrbs33v/9904DUKAXa1ADf9ra3Yfv27ebZkoU2bKlI//0Xif3WwHvbTaYc853dyD35DApjY3BT4/HddjOyFMopakCVt96CmW//ANmBfoRvugHBa68yx5rM/vgReFdSA9q0CYPnzuDsof1YuXUb6tuWYGZiwrzzEqA1Uese6+81ZtAQ83rihd1YtkEr8ALwEYE3ti+zlfkaka0+GZGLePJEDw4OTqMqEMbNZMCzw9PscFy4ZnUzEkkyKusrFNB8H/V6bgue+J6t1pTj06cGzPBfW10lnjk9iM3ttVjZqC0GqL2oM7Vt82VTIT6L2f0vInn2BFzhSlRuvQLBZavMcTHSLhRoSfy+bDLCh9yueVPj4xMIUrhEo3alpSPAJYgH+gcR14ahYQLMcAGN4SZUU5P1wQ410QMbiD2/SvOlEokkKutDyHpyZqhQP9seTfO0Y/50r2Q7FrQcBb3KcY4nf7FJG3L+CflZ+0lVqONQC2M5GQCzKBXN2Y8htoXf3bYDdy9b6bwu/aG/i3m9BBkel1dVgPFvw3qkpxt/RmA1lU0ZYKU6fCnSgeQ7GprwH6+9EVWlydH/lMjOUxHvandtdp1UIpx24tD5uSwaOmGZ59hZZ2RhYNlp8UVWzxQeKm1JXXtj5a/C1ly7JWyDlQYo6KMsIHMWqnIqb6fl96LL+WZDt3/Ne/OXT/xuX/HP+Zela4nSbOux2TjbsstY6SMRAapSWz58BKlHHkUxnYQnGoXnHe/ADJWrHPuGIvuvyKM/gefwQeR9fngE/K7YiYoNG41MsxEyVQw/d/AQ0vv2IE9Q6EnzecdOpN/0JhQJIqTAVldF2VfYOBeS/A/9+f9F/PnnTd9aVF1R1thBJ9UT6yCnvR/Z7ghk6j7wPtQR0BU1LGWToFDMzTxAxff6JLCkIToD2PjC61N9yw9lnMqadW8marN87CabhGd8zqW9WFGfwNvf0o2HnmzB0c4a+EPaBV5D+i6sba7CDTs6zMrfHz5+xlioXFT4dcKKwpeBX7MlBfYaQn4z33cqoZWdVHAFCBW1ApMcZZ7/4GNXY8uaywdUgxNF/OXXcxifsYDKZImkPF8u2VLTlXymO1bWTKyIa7e48eG3Uwlnt6kTPtyNslDdYfyIFrVQOdTT1YuBwVFs3bYZQf9ZFLIjcPuvJaiaQJ7ae2DjBiTZMD//ub8jGHrSACVNNpbmoZVaOoH/N3/zN80ZTtJE/uzP/sxYqbQE/mMf+xh03IDoBz/4Ab70pS+ZjkjDQFrF9elPfxr333+/mXysScgCZgpPYWsOjTq+m266Cb/xG79RGv5xioB3jCv7nQdQpPbiqa1Bdu9++H/1Y3BT8ykQ/KT+4X4Cq1akyZzpoSGEd+6Eh4ydOnIUQTaM3OgY0mfPovp97zZ+Th/cixEK76aOZUTyaSLzApIzM2hYspQgqgojfV1IxmbQ2LEcU+MjqG5oNM/pVBIbrr7BNAZLRvyUOoa59IrOV9w8mu/mUiQhKEYUWJpJpNA5Mo0xMqmG7aorA3ima4rauQ/v3L4UmayG1/Lw+QP43oFuMnMCy+qrsLQqgOGJGbTVV2N1S41Jt9bryLjlzF152US/Tj+oRpLp60Zs/154a+pQfd0NbMVzAuinIYeNE8y78JH2I9EqP/FGTnMbKqRpeYwGmkmlMUsekum66Kc/yjPt9q+5BRXsZH2az5MCUrMZ1NRVGyGgVX4VFEY2FptW8aszuVY8KT61vPiLSk492OsPOs/izw/tNbuZ212kqbmyMGwZzCe9047nLeEQ/v1V12FzXSPfWZ52QrWuRC+3runPBDIXihPCiclx/Ifnn0U/wbJX80GcKBaQbVtSPArwUkhr9d97V621H9+wVF5SltRO1FepE9JB4+R68rUWxMy5kyyRVVtu8/xpy5s03WrPLy1G0L1OwVA/LJI73ZqweSNAtZZKd3Vwri1cDFBdPs3l5cJciZy35ZJU78rplcZNIM72Pzk1Y5QoWZaiNVUIzluZPheXE79N0WKpnf+uPMXlVGSHPfmVryJx7Jg9q5R9XnZ8nP2wFsQwHQG/OWECHkr9dA5Vb30zKm+7rVTGFgA5VA6oBJKR8eDeW84RoLH/fXwZsm4ZK5gKJk2fTRpLybQTxkHl04WasNBQEfUNlezHoxgd6sSmVf148VgLhqeZHh8B13QKd960AmPTafjp/133bsH+4wMopHLwVfox2DtFv3b1Z3Vt2GyHMTGTxuO7z7H/iSNIpd7kgUBOAO4PPnEttlxkDpWl+YBqiIDqLwioxmYKCGlaEtOuklB2FifllfGZzEvO6Y3qxP4VaT7YzIwL124joLqvAp6M2gjl4oIhP89/IJXu55Eax2x8Fo1NGtOOMNOzLPxWfggjMzkBDztEIfccK1e7d587pyXULtx9991m4rAsS9L0NR6uPZPUoLQ0XpYmzYsRyNKyeHVETz31lJlwLDd33HEHPvOZz5iVIz/60Y9MGNpl/A//8A/xDmoJmrS8Z88eA9A0eXHjxo1mCNFhUGbTMJ9n8yZ4li1FvrcXxeOn4eofYoGPmeWvrpkY/O+8j+iyEdmuHmNdSnV1I9vTgwIZNnz9dQjffANcpsG4MD4wiNjYKNw+DztbP1Zt34nWlasRratHmPmrb2tHE7VxAammtiWoqm9AbXOrsV6NdHfh+J7neL+UQVmBL9OoFWzaw0L6Bl8z76q+Y889i8nBAdS2tppvA51nkJieRqUmNF5CGBlhZe7c8BM0NFWHsaKhFmuaatFaHcE1K2qxuq7SWKkq+JOJVRuxrmuqxpa2eqxvraGfSqxorkN9JMhgBAKpuZmwFe7F474oMY/y5yRbKfQyH6F1G+Fn2RDhmHemUMx1ETKfLvG9RCb//PlYZ2aOFTVHgRuNwfvZyFTe+m42fWRQwWCASkIQfjfdFf0IuIPm2JmAOwBPQRvAehEh34vPtAeYNFftIeasYpLVS+Bf3/UsJcGxVP0ik6pM5RTPZvF3xw/j7MwUApS6ZgjH1MPipE44Qr773a07cU2zHcp36tZeRbpeuh4XJ/ph/A6Vh1AfDKElFMHzwwNIG+B3kfD5XkJV/JSSdYXpvaKpGSED6H/xyeHv+feOnDEIypB9b+tRw/dSMBx/DkkOmSEj3sunQJXqV0DJXE0Hyy/ypx/fnSfyiNzUqX2VrD0iJ01zcZU6K62WLczySg2mmC776dn+ioXSlT9XIclE2WuxqAOi9WzfzV0TdK/8yTyhTtnGOceHL5+U/lzWWvKlmOnkEGM1KuVLoTs/JxZ7dZ7Kae7dnH9L5c+yHga3bUWUfWKUQCl85VVInzyNzCD7MmYwuno1mv7tv0Hkzjcjeueb4F+xwsRusYH+mGAM7T02hM7+KaaZMtdoyHkcPtmIk93V7OfyJSAlZcOFIEGjJ5NHgPV81aZWXL+tA1XsK2RRqyUAmk3m0Dc8i/7RKSRyHpztqkUszfJgOGaA0+dGH+OKUpGvrq/Ec/t68OiPj6OhOYqB/mnsOtCLY+cmcKRrAgdPj+DoqTEcODiAG69cgo++YxsO7u3DbCrLftxtlPkbt3egqe5Sq97JS/FTbNid5ti8GNngxSN5JDPsbxaI5DJOnSNTVPojCVEA8R0VaCkSGmbmG5aHJujHyZZtjW5s28D+QQ2D5eMKrYY7NLdKc1FApc0Tjxw6glmCj/qGMDuaTqqfA8hPuZA5OgAPkbO3qYEVocnEGezbt98M74kZBHBkOdKRMAJPAkrq2DT5UIBKG1UKUGnllr7/+3//740b+ZUV6t577zUrPLTho8bUNRSoTuvBBx80QEpWKoXhbAqplV4CbQ7ZRqqGy/JRac7GkR8aQMW77oOXIEsrK/IEWN61a5GjVps5exaRu96CypuuQ2FiCm6CtMAVOwRJbSGTtKnY5OgwAsEwKmvrEZ+aROfhAxgb7Mf02AiGCJriE+M4c0BAL4HBc2dZATl0Hj2M2qYWg/CVrq5jh/g7Yjr7npPH0Xf2NPJspAq7i53X5MAA6lrbMaujT1JJ9J0+RW2EmmEmjZrGpnkNb3Ga+36+WascyCeaL6Sd7gXmlDO7i7VW71GoaiVKya2hEsizj3N3L5voLUfGI+Y2QljJNzsR6xMfLE5ywl48DisXFv/2UmTiMOEzvwRIEoB61lXpsJuzegwQcn7lz3IrXtWcDl0d//rpu/haVinH7S88mXZj83GKPPhg11nEMxrGFLAWD1+c1Ole09KK969Zt2Cu1WtfLo2hILopK84xzZeypBpYUfqsy5b6RjRfdIXVLxbN5z/dF80eQBrWst8IhAgkZWl1+FfgYDFSTRsrBklqnvmxfp2fOnNZsKxLxUa3pfjlVlTHOgkyDoccoDCXTuMLrmwfO8Nd7AxPwpU+DSIG/k7wWb+TKGq6Seoo5X0n5eIZdvYH4Eod5u8IXIlD/HaQbg4C5ref7/bCFde5axHA18oIGG8ZX2thi5R0pUdlcLmksspkUkgl42hsrDvvdy4/lybFp+k0mium0RXJE20IrQ2fJV/Kw8mx75CsGRoeMpb0cDhkvmvSe2ZiDJ5ImFlrgb+jHf516+3UCYZPRypWU672zxydB1RegoSMB03RND5w9zHEY36MjoftPCj2AuKI2kqtuqTi63fj6NlxvHhyGP2TCUylchiaiJshOvUpmoXqzXlxz22n0NIQx7nOGjJABtuW1+HX3nsFEsk0fvDwcWQSOXzk/VegqZayMlTBPq+Ad71lI9IzSWxb2YgK1tGGVbXYvLENu3adwB23rMb2dc04e3oMaSoDN+5Y8tKAKsG+MkFARQV61gCqAgGVpmNYFwuKYx6VVC2Gok3Ki9i02oNPfsiHe2714padXtx+rQe3XOPDnTd4sG0t+wTNopdywX/u8FpihjlAdcGQn7QZHfgXpOanxBXyg6wn7QxdhQKZwa3KLWuIYhJZqLTztyp906ZNWLNmjRmaE4BKp+3p1ddcc41ZpeHsEO7sQ6RVfwJEAmKaeyWrUzmJAQ8dOmTmXsmfAJTCkNVA/q699toLls4bsi0d+SPHkHn0Mfh/5X1wNzSg0NuH9D9+F/53vR0FArh8Xz98q5YD1NRmvv09+ssj+q53GKuVDaeIgc6ziI2PY/nGzahgBzrU3YlUIm4Qe4Da8QSBVZzpUaWtv/Z6jA8NIptOmuEjf7gSqZmYsWRp5UqeYDRAYaMx5Gwqg1BlmCCM2hdBkyYEVlHIz4yNUxvKoL69g0JkwgxZdaxeN6/cf96oVNxmJ/y9x3vZKAU0/OjuO4gVTZpsSkA5XIc1qzejoTaEgcFJ1NdWojI0NyxgGdEKQFN37AC0z8kkW0iFj42XGpsOg5WmqE3fmuuiCIdK82BMAviHfkveS+HZe5E2musdGDPluKSdQrGsPK13/iUPm27CCOGFIfxikZq2FdTKEfOjbPFpvqWplDebZeNGr14cHsR/fPFZTKXVIQtglzpPhVcqJ1vchCm8Cjh/gm34I2s3WStgKZyym9eAbNhK2VdOncDfHmanqjeLRKe8meFK3uTovppKzb/aeTVuaJU1rZS3hek0L/XHoYXf+W2xyH6GpDpXh52hzNA2H24tdec7LztdyXYtaZelVfNVlF8r/m3OVUZ6MnOnqJ0b8MR7DeVqqE/DfPrZIT+BK9U93ZEH5J5v+M72IavralCrIb9SGemdeMfyYxkRUCH+HN3ZzUDVUVnGYoeYZ+eY9jANbrx4vB5TSQ9u3daHxqo4fNAkFrrVpD0lWmngP7N/lPIRuQ2u4Nx5oiIp4Q899JA5VkwjINqmRdNL9CylXiBHAEf9kizR2v9O/Zj6GvUx6pu0p5b6M/kXOJOhQCMoJ06cMGWpERSFqwOlZcXWKkTts6d8awqLDAJSxLRNjDYlVrmoX5MfzR2WsUD9pr4F2U/UVNewX9xmlJqfhj77rQN49IUuKtUMR+VDUCA5u7wlhlTKS8DEunITIhHstNeGsW1DE2opnw8dHcS+40Nmld4GgqwNG5rxJMOZzuWhRTyZLBVz/jz+IvlNq6QLaKzWnFNgaCphAEpTQyUSs2lMxNIIBjyIBn2IUH6nWcdjU2nURgKYSqQQT1J543tN7g2GK0CvZp7vv/7EpVf5CcbnR36AwsSj7J99GBov4i++lsU4u52Aw4J0JdaTHDQvDM/oZ2WCbkW6k7IQTxSxcbUbH7jPhyZi8+ws+avEv7Lwqa6L5Fm7yu8y51CZWJ2vDEhOL2gQrzItjOOVxun4y+4/iMxDP0Lokx+Hq6kRxRSBy8Q4PHV1pY0n1QzpVoJ2eMTcVzQ2mVUZJlbmX1qCTpjWmxy1Bz9BleboaAsAHbKopZS5fBZ+NjhpyElqElpyr6JT56JJnVqOqzk9ZgdgNkiFozQ66dTwkfw6Yfsq/KZB/WIQGTCVxbmecRw60oVVq1swS/CilXO1/i5saI6hwPI8PdiEqUwLgeUsWlurqKHNshF6sGNjhxH+prBNcC6c6x/H0dOD1BZasKyt9gKe6BoYN7vrtzbY4V5ZwFR+xpmCmccy55nYdBJ6lIDSmZKT1JIqqTVpozu9N5MwS85NnLo3YRouseGzAUub+3kn5aO8PJRqdXslzr4k7ZscwR+/8CzGE0loGYMJo1Quc+XAMjGAiu2C3z62diM+tmGTAaolp5cR0yuluRjUpr504hg+f+yIic+mbQGZTlrf1B5z5MsQfm/n9bih5VJzMxyyfm0ATr3bfC8e2c8bEeqwczd8zbpRG1AdWf42heI4K110I06xL9TeNBFdG9oKuGhYR5/0Vd9EBnfa14Z0vqJXuJplJKv4pQHV83SoxTF8ZnhFLclnpzU568fodMDsfH+qrxrxtAtr2qYRm/Wgd6SSChY7+ZXD2LxsBF7KTIvFFAg7v+itFwAqASPN19VIiICU0iRjgBZH6fQGkaxXN998s1HgBaYEdiSvtdJQi6Sk4MtapS0b9F5zfDWCIsAlACa5rtEaGRV0AL/mBt92223m+Rvf+IYBbBp50SiO3ApAyQgho4HSJ6OCwN2b3vQmPPnkkwbk3XPPPSbOn4bmASqSSkm39cEsZrIelqkXFUXtVF5AQ8iDnduXYDJG2VgVMnPoaiMEgUcGsfv4IPIC5zkqtFUp/MrbTuD5fe14+mg9fH67MvA86Z71YeQN/1tecRlDhHjISFTzjj951AfzTn/FPBbE/MEnrsOWVS8BqBZOSl8EUClUI7cZgbC4ZL1RFQnYNele8lEkt3ov5SCWKGBVuxsfereXQNODbFzHXNl5aK5iBu7Gu+EioLLhK2inRVxAzmvH6RwJecfiM5iYHCNiH2ekM0imk8YaJdCgAvSSEYL+AEFBCDVVdairqee11gx3vRwS018ulTOd/ClrSqsRGMyOOlGzz0ipUZt5S7xVBVLB4gtT9bzYSnXIYYiFnbp1bB708fyz81ruHSayb0TWnd4YKnt9nvjOMJv8l16Vf/55pJPdw9h7oAtr17RjdHiKmlkFmpobkJ05hA2tMeRZN6eH+IylGB4aQaSmErXUZAaHJozAvXrrSgR8dqhIDfnpvWfRWBPG9g0dFAKOtZD/VTemNOxcju7+ScwSJNczvP7haVSFA1jRXofuoUmMTc4gWjoj0sOOMBoJYnwyBo/PixWtdRhgOmeTabNcWltNqK/U/iiRcJDCO40ctbXmhggS6SwyqRw11Aqzg3MVw9H+bD/XtIBxxIexiSTGB2Yw3D2N4a5JjPRMYno0jiQ1xxS1Q6fTNXvVsNmN5NJIhtmZNnuRamPeG73I1LqRqbJzR9wZipYM2xDDz9DD9voG/Mm1NxCsyAKrelKFSYDZNLz6pJjtfK8/3P009o4OmnpenJgI8Q7zlSz4UV2Rxn/aej9ag6OYyWgeEcNyaQWVDk3XfkRNBPlLyHsrKbOW8r6d7+sZSqnebdQ/1yQLbyKTNcP62jLCy3qVVUELUtRJCgxHKY8TmQwVoIzZZkXHgqh9hfwVSLJclU9Nvk4xHK3ak4I4EU8YS5XCU3mk6DcSlCJYwEyKAJztuTkatSuDSyR5LPl8AaDKCFC9wLLM0REj8+QQz/txtLOWbbiSoMNFxSyHJPlL1jI3n90FN9YsH8Xq5eM4cqoeR07W4/rt3di0dAQuKnKKoRi5EFDlCGBkORKg0jCb0qRpJwIysiRpLq6se7I46Z3AlKxQzk7v8qcwxPuyVikvAkfaO0vh6F6gS+81FUB+9F7fBb60S7yueq9RFg3ryVqluATktI2QrFTak0vPik/pkv8Lyu1lUjmgmhcSH7Tab3X7NHasH8JTe1ZidMqLIOtj5ZpG9PWOo5Ly8Wx/AkWPlGQP1hHUhgI57Dtdb4b63dqXykN+kvBg+9LV9NqsT7fmQTESF8ta87c0p1Wy008ZrPnXMkbMUL6yMozsUXhKoQYg1ZQ1LeNff/w6bF5tt0BanOZbqAbHLwKoDGMUzVDgppUeli/w1N4c3XjIq3TE/yVHJg0aDbGjJZSds8CSFhc+eF8FljIpxYwkXA7ehrfBffkWqjnSWTqdPWfR1XsOswRTLAc2LkWrBJjkXkAK2oACXo15mCSLTlN9C9auWm9AVjnZpDDEsuAMILoIKWw7tp0xJlMxvhqJGobMttIcxKRyo/dyr/CkZWioUmZdmWDl3klneZrLaTFhYN3Kj9I8B35E9onueTF3cqcPpdeS33zJR1WeHOmlwte944gX84bh653z3VApjXKmV/KvGXyGeD2/WsFcSmRjI6sY93aypgCwOiH5UWDWnW5saPRh3tv0y7dTRqJZcufeo2eRycYQCVGospyN9kvemElk0FE1ibXNWcZSxPG+SoynawlyvMhnGQaj9Vd4CFjybGARrFveQv7gcyqLZ/adNQ3yqm3aYM7poBnn+bKRVVDtMI/peJph5DAxFTda67oVTUxPAae6R9DaUIWmOrYckniga2DSADGBrrGJWczMJtDeWms6DYWcInBS56G5Jyk29Mb6KiNERqdmKEwLqImGzDClzb4tg58HUl9kz66yaUolsjj5Qg/2PHwaZ/YPYnIgZkCT6tNDISfhZsgWpcm78aq61hMzaKtd9c83bPCePOuVHZbc5aMeJJf7MHVVGLGNPqSDLvhmC/jkms340IaNCo2ebDivHSnVLnz99HH89ZGDBIFzfHkB6b3hHQrHXBhX1R7CZ1Z9jq8LBIOUuipAk28b6hypA7XDUQZsVTSzM9mJaOgtqAxeT7kgC6nI8TW/ffwsKZXLGiClDk2py+aoUSuDbJ/aGDWp6QcaFuRzkvweJqCKkfd1wn6YsjGpBkaPAS8BVT6LoFa/8l88m2b7YufKjlEAK5ElGJPVgm7VRsQwVZqUTvdSgBTGRQFVth+YfZF+0kbpOniuAZ19UWzbMERZkMPwuO0R+0bDzEsRb72iC8HKNJ7e046TXTV409XnEM+48fiL7bh+cx92rBhQlQGR24gEdRzNHGnIT0Nzkvk6cF1HXIkEhNRPyMqkoTxZptQ/6LtGDgRsBJTUp+zbt8+4FSCS1Un5kn+51b3mRQkEOZsQa4sfXWXhElDTiQ8CdbfeequZA/x6kVnlR0BlVipTxmlYlwVs27cR/+JbXlk/gsHXbR7C+LQfB080ork6gfe/7QSeYBnvJ3gNBdPw0HGSfiJUYCMBL6JBgk/K9HBYBwlLFnmoEAfx3Is95JgCVq9uwOREQqABk/EMWYLxEJDXRfxUhGdQHfajsS6KselZ+Nl3bNvQjKcP9KN3PIF//6kbsPmlLFQLh/zMtgkF2FFny3OWF92sxwK2rnfjV98v27sb3/lRFo8/xz7ITxlG3V18bGWffJleh2VUxFSsiKs3efHRd3rhzTJXak+Nd7+cIT9genoSB4/tw8DYoAnYmfRpO2ElVsJjsSD0zrotJ1mC5NwcJktNdtOaLVi5bPVFBdBigEoNU0x69uxZw7iaxC5NQA1BTK8dd6VBSBsQaJImIHCln8CXSMyteVvaKE5+BbK0w7u0AeVpYbEsKgxKeXRy6vgwxcEX559L13lUIFP37iWDUTtuWofiLMs32sZnckAZmaCUFsZdCtZ5a+5ETjyYGaCS7UMxl6bG4APCc8fXOG50LdUcCzfLfLJ80wl2lLMoVrWTcaxWKR2jxErm2ZITmu7UJFxmXLynaw/WN/eTIcWNDF3lJI5UWHwu8mfCkhbAxmLC0EVuPS5qyAUcH2zByiVrUF1pV13pWIijZ4YxOhHDkrZatDfXEPR4KbSKZpiub3SaDTaC8bEZsxpkKUFRz+AkBXoeKzsazL5UXX3jaGAjbW2UtuwmUMrRjUA3sLy9lopBCiNUYxoImmSVkWUsT62pmc/at2s6kURNld2FOEhVR6BwcjJuQFUo+PO3OixG4fP41w/hqW8dwcTAtClbd2ku4IVcevkkHwaryzvJQGvWsZvCSVZeT1IaqgcT1/kxelcEv3HTVXh3s90B+7WmH3SdwZ8d2A9tJKo2SoYufVlApg1RsWImUrkA/mDtX+Gqun2YylKZMjksy+AiZL6KbY0A05YBCkmTXutQE/kAfx/ivd3A9NIhvXZULrMkq5znC+51o/SzPMrf51SG+ueAbZL9ztbLDOne5IsPZoJ6zk6eLvXIJgyBCv30Xl7Vian1LwaoTMgZAqokAZU7i1P9tTjdU4VrNgziUGctQRxw09Ze+cbje9sxk3bjLdu7UVM5i/FYED/evRwtzTGsWzKGh55ZjubGady5tRMVml8VdgCVTb9IlqD9+/cb64/m3yqNAkdala5TPNQPCOioz9C2P7oq3QJfOsBdQOx73/ue6XM0LChLkixKS5Yswa5du0wfcuONN5phPQ37KQ71R+qXNMQohV/9j8JReIZfXyf68ncO4oHHT7Gs07jhmuVYsrIBe48M4MqNTTh8aozKsB9xKsDHTg1h3bom5ptAOZFGfXWASnMe9TVVBOQps32EDj6urwzg2X09CBBARSMB1EX9dBMmKKpEQy2vtRqZChBc+g1mULUbA0xZ/S8kHevF/2bO3thkgsB6CidPDOH2G1ZhxSXP8ps/5Ge2TShZqJxpfCLFLA6eSeSxY70XH397BQLiacrJDMXkQ0/k8NAu7deoBVwaGhf2sOlVHqZni7hmqwcfvk+ASvz/Mvah0pygA0f34kz3GcplNQklzDYaRWLtFbq7eAGVkzo441KNjzfiJYWqVSeV4Siuu+J6c2r0QioHVGoAagxidplKxbA6wkBah8CRNvoUUFIanWyVV6DTqEXSPDRWrX2xdK/z4zShUGZZMbzAVXnciwIqlhHOPQMMHLD31R3AprcBvUf4bh9LiHleehWK3gBw+km4rvgQMHwKxeGjcK28DsXnvgfseBNBEIVSYgpFX4QlIs2hEsWJLsptgq62TQQMIYa5H9o3BtE6uBoIwDqfgouaIVq3EPX2mj1LkCEwat/O+yRcwSpgUBuyWusO2rfCNXKC2kmcVUDuaVqN4qldcIXIqPXLGWcYiI9T6gyCkoTv1jBPjF/pEDjzBVAsnepuOLRUFmnW39meUWOp0vFE0nwimnTPzxOTSTSGB7BlSdxwy4Guasxkm1EVqYC3wmOG1MxGc/xYSQ2lvbGadUwhz3+OVUzMoqEEnU0oC4TMxRrCsJNq5bVotGLVj/oBOjWA0Q5E2TSKW/XdrkxyyL4TIBC4F28pS+oo5Eo8b3iI/8+/Z5okFJx0/TyQ9s568eEz+N5fPIv+M+Pw+bW82XaaSr72T5FWpuJUqZgPryDt1r8lAUwJJtWAKSJ1mvyu4vVQ6GR9BWz7rS34yKe0eeZ8BeHVIm06+teH9uOBrnOmfiw3XJyUba1UHM9U466WXfitFf+AWD7ENKtd6yv9M5O6n8cmZWRi0DcymPjT4VNhLOrr8HtXoqHm04iG72E4rz/gLhflklXqvHVUi6zFepb8c2S4ruae37QPkOSp8pMnSJJMFum7bVfaHzCNCllx+U7TOrTyTPtSaU83+TMLmBhOKp1CNp1FfWODUWiN1ZBxOPHOk6FKrixUCTvkd7C3AT1DlbhlWw8VtQBePNJMRWkSO9YMYCZWgdlEBdoaJgmsKrDrxWUMK4/br+o01qtHXlyCbSuHcP26HjO8hMoLLVTqOwRqBKAEnlQ+OZNfuyu7ykAgSXmWQq73Sq8AlOZH6btWr2v+lECWLF4i5U2KuMpXVi6F61i5ZNmSIi+3Ut5VJrJSqa/ROaWvN+koqNnZNMZGYhgiaBmgEqZVd6pLU48VXvYzkqdF+HmvEYNKgqYwFcqGmiDqCJL82jKCCugF0x4o+82oh2FDq5AbuaF2pYteixwW0EeNwesFPxqvxpH+2G+SMuQc/iu9W5QutFD9v2/kMK6d0gWo5MRGYf6kqABuJaD68L0VCLK9q1vVN00JcoXc+MnTWTzMn4ytzKbxLOt/LFHE1Zu9+CD9eTVCfR5QvcTRM4lEDM/texYDo2PMoIeFajOtAiev2f6EP+tRDcV2PkYwmaEmdWfKgeCB7WS3rl1PwFSLqekZVmAGE0TxQxNjhlnlV8vab7zqZnS0LjWhmsAZhANqxORiZplLta+VjrARU+uYGzUQkcJxsiP3akDf/va3ceTIEbzzne80KwvF9A45DVyNShMAtfJC2zZIk1ED2Llzp5kUqDAV3nxhwHBOP0VA9SywdCPQTVAli8zVHycoGQbGTgI9BE/LCWQInvDiV1AkWHGFm4DrPwEcfAAYOQTc8a9QPP24/dZK8FTJ78OHUdz8PrgG9pJJuq2VYfnNrEGWZe9uCopaC3JqlgEnHwK2fgDF0eNwxUYoSBpt2mIDQMtWJRSY7OaV7pV+7bsz2Um/LGdqHMVIK1zTFGqybGUI6ZffYgCiq0Cwlk0BbTts2pJjBGVXMYwFjYg0OpXA7j2nqJ1UmXHn3oFJaigRCimC2/QJrG+dMc3reH8DQlVrMDk5TQ1k1qy06+wdxYol9Vi/jPk+X7wuKlJZ9I9Om2GFyqAPtdGQOWank2Hrub46zIYTQ2NVJYIhNqKxGWOBivBbBRt8lJqR6np4YtawkhYJUOSjrlpzHzwU/Dlj6YpW+hGmH5VTjBqazpLy+TxGW1I82nNGwybxeNoIEa2a0llUml/x+lOpUZCy6Tye+NZhfP//7cbseJLVd2G9LEbiYaeNWHLC1M95X35/+XTeN+MopPJmDs1tH9+Ouz51BcLR8mOdROcr+zJozk+cnf1XTx3D106dQLpgD0y+GCmbTpuVWJ7KVWJb1Qn8m7V/YWR5piDQYySVkWlaiKKysQCrBKgvg+TeDPvzXwHkE3cVGqp/izz7MX6jMkWy4RrX5vnVpstN66XofLdVSqLCdMKV/BOVvyuXh+XvTP1LBpUlSW3RKi0L8p8ZQDH5IkFXBuOzIew+3IrmesreNUMsS+B4dy2On63DFRv60VQXw7P72jGbduPG7d2oq43hbFcNHnlhCdoaY7h9RzeC7iQBAdMRuZVyUvLvl/RSlBqYwviTp1F33UoElrx+w5CvHhVQkIVKZ/m57UiC5DThDmV1AQl2YxV81uIGDaLI8lnB9kpdAEEqf1KgdD6fVq6G/eJf4g6v5Lw2tHUjXEGlnbhGR/AUibIKWn5IuVMoZhZf5afG4DC6Jpbv3vccEXYvrts0g/raLI6cjbBxuFAVyiPBRFSHCxiY8KOxOoWAr4iekQATwi6TMl2HLI5PV6C9IYFQoIiRyQqcGZSVhKKG2lKAWs5123cw3FpjHRAYU2OTXNQGWoFQHfv8wPm2KDcimVBlglXDFkjSslKZTQWy9KxVEloNofFrASQ1XpleNaYtrUBagkyzyqfyq7AEoLQBqQ5q1koMgbtvfvObWL16tbFYKWwNJ2oMXTRfGDBdo6dR7NlDrKIJzdTevAG4AtUoThCwpCeBaDtcVW0UGqzBIz9EMRyFa91b+DyDYnwYLn/UApxsHAjU0c8UirJGEci4Js6yoJcQILWwEhNwjZ0x31wEQsXMNO8jcHupVaamgSkCpjD9hwmmsgkDjlw5VpSP6RYoMoPa5KSpLvtO1iivLFIjKPr81gJWQW1ydgyu2SED1AraPZnxwss0+yuZlwaq+LZzWIy0Ym7P8R5TvxOjM2YeVFtHE/zFU3aVH5njzEgjxuP11OBSaKqPoKdvHGvXtGJps463Yfnyp7rRTY68MDObQnf/qFnNt255M+uUIJnhnuoaZf25saS1hgDKWkCGCJzGpxPUoEIESBXn3w8SdMWTaTNkVRkKGHO06jFNQDVMUFdXTffUahKpDEam4miqYV6ZhtlkimArbOZ4yTo1QfAlC4f28goECM7Y+doUv/507LlufOHfPYLRnmn4KCFsW3FazEuT0wbUfeoqMKBid8IwVki6scDicollobDox1iuzDP/m7btwm0f3I57/9lVCEUvzkOXogS1/S8eP4qvnTlurJAVAj+lbwtJeSlvqrqdyERxde1h/N6av6YMkUbOdndeo5YHAQDrSUd3SDHUAbDybXjSUFmgJTrvvQSqTBjGWZogvgWt9f+ZfHcbnxXGhf5fLZpL409PhjdKBbjw/pWQ/EvGlyul58OVhSq+l6UjS1oeyYIHe4+1si37sGH5GDqap+HxZXDoVB0mp4LYuXGQ8iCNcz1R7D/RhBz7m+u39GJNy6iZKCxIa6qgkorhLwHVJSneOYb+b7xI0R9A412bEVpCBXih1ekXgmShehCFiceIQfxm/myaKGlyuoiakBu+UBHxjAtT4wUEK61c8xE4TU0UiWXcSOU0pYPlQX81QSrTfJ6N02/UjRivIb8mzstWRr6iSGiop3LAJw0JuuvvgialW67mdzJ2qZXYBn+m8yT2HNqPtloCkKYMtXY3QhUFanOag+LGyLQfa9tjGIv5ECCCy5N7ZR6sDmap0ecwMOnHIH9LG5MGZA1OeHGkO2CGBBprqrB25UrUV9WygeXMxHa9187dwk2TM9MEXXm0t61ioxGoUgNxmYmCmtQnc6p2Vdcu6/rJtPrlL3/ZACHt9aHxbR26rG8i+dG+I5qwriFBHXWjRp0j4NJyVoEs7Y/13e9+14AqWb4Ulpa3CnzJ8qVnnUMogDafmDoCIddELwrBKgs6pJWRjMVO/1g2qjzlgbXKemeG07OU1RQscmuECwV2SZg7wwiqOduXlZ5NCPZKJ6o03ZrwrStbewrPcaeLMyHUxM8b01HwanzJifPt/L0l3jIo+2QEny/IF5eyyBgf5k77UMm6E/L70EXN53TXKdRHCBD5bTpdhQ0r18CrDo0ArLE0WXzO/1w4GoaLxdNmPD1KIOQc6qnvmVye/ELwTbCjPJt9QwiILCdrPxQPgZ0FGppYLhIosyuYwLR5TaPRs0zaci/S8ESK6VcYWo0irUbxaUhR6bFp02opOxn39aYc28Y3/seTeOz+A+RjviBItR25/X4hlX0wIEHj/lodmTMnvde3RdC0tJq/WlQ1VsIX1ATlIjKJPGYmEhjpnsQwf2P9M5idJihlYzVnbTE4G7K9s6Vin+yrMheGYQWQKYTo/5b3b8E9/+waRGoub0uQGNv4P5w4im+ePmGezVCsbkwUF8s4P5pvKhsPJrMRvKv9B/jE0q8giWbmYxn5YQVB+TLWcT2bm0CeBuiT5IsxCuRu8vFp8lk/m6z2lxPvi0ecllSKnj/9taKWpJfq0PnBtkTeFHOoiXyQCsS/pax77TYRXQzsLPbuldJLhXU5cS1moSpmBuBKvkj/2jFdYfDn1bmBLipJQfSORjA1I/Ar1xrvyBOgZtFaE0NbwxQifiqMauKK38hflTpBfOSNBKiU+fnl9tNQZnwWg9/eB39LNRrv3GhOALmcOOZcvLrp+emJfDEqQPWIGZ3oHoGZQ9VQawHRVWtdePG4bApFXLfdQwXeha8/RH5jtq/a5EY8VkT3KPCm24hD0kUcOq6FBsDtV3rw9R9nsaLDhQOniUvq3bjligpsWedCXqv8NOewYZFJ6U7xaGjuuX3PoHegm0VmTd4SogWt7qHMMJPGClm4PQEKRz4TmOT4M5CBjUUmfm2eJ2GfItprqm/A8vYWM6dGWyjE4rO8J7AQoGB82kKhq78Xh0+dRILARXM/aiqrcP1Vt6C6ylotBGg0rq2xaO0Vool/b33rW83Kir/6q78y+3bouBs1VE1G/+xnP2vAk4YCNTyoHdY1fCdQdOeddxqLlfxpvpXjT4BL77TBm463EYDThqMCYNKsNHau1RrzKJtEcfwsXAHt0s4STIyzQNiyQ/UoTvfCFawG+M1MECeIMlYov2MdogDP6HgEdt6yQuk9wzDlaAJ/vWlhA7mwwcx7owf9Of/iFab6ItGa4O3tL6lEAjif+1c/xuEnO+GV3VodkwHl/OgU2DwiP5nOix27JgMQeK27sgM3vW8z1l/VgUgt2+HLoEQsjc6Dg3js64dw5Olu5FI5Aks29LL6Wpz4tQSqdK9Jp7q9/h0b8Y5PX4uqBioi50M4rw4QfKfxt0cP4oHOs3xXNEDqsojyR/mWojadCaEhMI0/3noIV7bejIL3RsqtuVMVLofy+UmC9ecxEfsKEsmn+UbhS87pq1Wc5tLvEGVgKc/q3DUMWBm4Da2N/40yUtMTnFz+kuy2CVrlp6khkoAqGyk1JCkxbs3nsvwrcGp4SbdkJOtWPwEp/gyg0pXvIreiGNpRciNXr6VsJRcwXaa5leJbvH71jSlSPs9/1o19f/7Ki5RhpV17JCnvc6kXx71UXlQOTnspSw+VmokXu5AdnUX97evgcTZFNjQXrorPxml9z4/NcVdK6wVkEm/Sb8lxa+/P9o1hfCqGHes65qZNKEITmfwtHuqlSUN+DyI//ii8FT7oUOSnDxSwpA3oHy5iaZMbZ/rybMcu1Fe70N4AHOmi0kggtazViy1b3HjymRzO9QI71ruxfb0Hu/bm0D0A3HSFG1WVRTyzV2deAqvaXbhikxdegn/tF6k5VO7a28+neR6gEnh46vnHMTjSD3N6O4GPxiO18kla/M5N2xAIhnDw+GECnwjampuMzxxB1cjEGLoGBs3wiJeBacVIdbQam9asMZagkYkJNNbVoaWh0VgCTnV34mTnGUZRYeLS3BtNhgsx/BsIqLRnlUhgSBMJNQH9scceM2BJKRYA0ooKLV3V5D+RwJEq6Tvf+Y6ZnK55U0888YTxv23bNvPuC1/4grFmadM1gTX50U/ak6xZ2iPk/e9/v/GnsDWRUPmTxWoxclhFdDFGMPzCj3NsZUvcKXfnxjQ03VwsoNeBZO2RlUnzkWRFkoVIQFvtw8Oy9fvcZo8aZ0Li+TxcFsm1fhfvHMUb2m9G5XB+af8/QSov15nxBL7w7x7G/kfPslFTCFljCStLvEu3pgUvIL7Ks/4ClT687Teuxu0f3ApfQHOG9I0fTeCOcFy8Bk0aSn8cYSvSvMYXHjqFb/7PpzE5HDNWvjnxuwgpkfomaam65bP4TFteXHvvRrz7n1+P6mZrrZxIJfE3Rw7hB11nCaI0wV5vLxLuIiSX6VwRtYEofn9HO25uX8M31hpmQ2FKTVIulmsSv5s9aHhr3di/xWIaU7GvYWTyf7FvmuILzUtcPG02DgIrWdRY3sViBuHQ9RTmf06+ptIlN6bjm4vlnx7ZUni1adFQX5uoDBm5TX6KTcVx4NmzSKUyRnFQhG3La7Fmc7sZmnfo6J5ujI/M4Opb18MftO+P7u3B2MA0rrtzAyr8VraWJ3jqYC8mnjuDtrfvhL/J2apjjsaGJrH7JyeQTsrywn6wwo3VG1uxdks73Jpons4idmwI/pYoPJEgJp84hfDqRkwf7kMhW0DL2zYjT7/eiB9upbVUXqlEBvufOYMzR+mOL7WPY31jFa6+bT2qjTK0GMmljCY2kFg8hWNnB3G6Z9jMU/IHPHjb9ZvN5PZzfeNoZ3jRsDMV4OVVlIGOlCmF0QfMpHS330/8AmKRHLasrWB7LTDePLZv8GBsGtj1XAH3vtmDaYKpZ5/P485biT1SOknATaUHGBkroLXFg66+AurriWMILQ6fKuDaHV6c69K0JQu6ND1JlWwtVBeZlK7bwycO4OS5Y/aZqY0nE1i1ZCmu3LSFHSwrS4KIvywBkyxSAX8ASQITrZSLJeM4eOK42Sm8wlvBzjhvhlYEmDysZE1UzCqFJH03q5FYdo6A08aCddV1uHrnDYiErYCVJUor77TqQhYqrY4QGBL4E5Ul35CeneE5gbFHH33UACpZn66//nrzXlTuz7mXP91rqesjjzxiVnYoXq360z4j+qa8z5H88dlcSvfnGcK52luLvEvvFJ/5VPpuyH4r8/XT00UCiyczSKRyZLA4Zma1J4gdMtNQpY5y0RwkbbymYTNtJ6A8a1x6djaBnr4pHO+eMJ3F2qX1uGpTO+qq1GG9dMq1m7q2I9BQ3lRS+7QUjKavo5Fk1dT8K22NoA0+ayIBVJqtCV610vgFI1ueAkXf/B9P4idf0jCfbXtWjPBqGg4vpU5b78RBEmca2rvtA1vwnn95M4GUI8zlpnRZjI8voLL35rbk3xBj4uPeh8/gW//rKQx1Tpp4zg9Bypvai9zpofS+PFo7dysPT9aP7bc2YfDD1Xh8NgZMJ8xKThOOMHV5tAvJhMc/dKOtE1qo6P36xi24vWMpAZnitsCo1ADLyH6Z96pETvIdMi7NS/u2UExhdOK/Y3z6741Dt1nuICVAZP8aWcEv5zV1k5kCaqLvRUv9n/KenZwJ82KpeONQkf1GgUq1U7AqEpWpCsDhW/te93pt32mPMFNv59/pxnShujGPTpg2LNsn2Bc2PLOyl/2Qccb6UxtSZz/Pv/6Y/kSJsH5LiSQxXE3a473mApqg2d68tTVwse8rp+H+CTz7k6O4+e5tqG2w/deu7x/EQM8E7vnwNYgYOQm88OhxDA9M4M3vueq8krP3qVPoOTOKuz5wpTnMXflRXIV0HkMMI3FuHJGNVO5jaUQJkiIESzaBNr29Z0fwk2/vw13vuxrNS2pMmu//y8dQVRfG3R+4mvkmLzKsiT1dSNBtdiplhv7cZhmbGzmCnvDaRkRWNyG8pgn+xgiymQIeuH83MpTV93zkOoSFOF6CbIpsHR3vGsKXH3oRZ3vGsHFlI373g7cRvGVx+Gwvtq9bYUauRJpOcfhML2V+GEtbLrWB58Uoj5zmUE0+Qkyh/QQ1JYN1b6zhrG2vjD68Z53aETdbtuX3hkoyQrymqnam1Mi2ZNzxqjcGLItPCll4Gu6Cu+5O4040D1CJJqbH8cLeZ8zk25bGejRpOanXZ4b37BCCNb8LfIxPTWAyNkMAlaaAmcRMfNYIQkWWMVvTp7GyOYFERvtGeXBmKIAce0/NodF8HlP4peiVXqYQm9ZsxYY1mw3zm/cEWZqQriG/o0ePQhuqafK5JpqXb2uwkJQ+Zw6VM+SnITyFuyDL80j+tKxV2yloaFF+FdfPYonrT09FjMeSONs3aRqHDkG2k7A9ZnPKoE8H/sqdLes5MjVjbxch7UPyGDWqI10jqGBDvWlbB7attuWTIQCIzabROzxj9njKJFlHjK+R8dZXB82KumjYb6wadmL3hTQ/9kun5Y1LNt8Hn+jE5//tw5idIMhg/V2Mcx2NUEpJIFSBX/nD23DdfRv4pdRRvKplyFSUARQ1p0NPduKr/+VxDBNYaXm9TT9J7Zi3tj1rWMc+q8PyuMMEJ0n0Zr6KsfQ+VEy7ULHzang+9RsoRKIozmr+UimSRUhfBB61gKEtEsFvbtqGm9qokZdkh9JVun1VyIAAkpOm6fh3MTz275AtxFj6pTyXIrUuF5AmsXoiaKn7T6iqfJvzkr9XMZE/h5QbGUbiwH5TNG5jmSwBqcowfE3NcIeDcBEAiEeyBNSp02cAAjD1DXKnhQ0CZd4mdvSrVyNx7AgKA0MU1ixnYR3yvKvCi/C27chOTiDFfqLooWK2YR2Cq9fAHQpbXpHi39mF+P59KE7PGEOv5sEUCMKrbroR2bExxJ99xmyXp+QJhvk3rkdkx5VmsnaO/Djz6GPIj46j8eMfY/hqX3LM0Pl/nDLviQcOIRDxwUfFcEobIfHztXdsQtvyuX2UDjx9Bkf3daGpva4kf90Y7Z9EKOrHne+5Aj6/BVkCRUPfPYiZI33w8J2L7b/6mhXIUOEINkVRvXOp6ZOVt/7OMTz8j3uh7Wiy6QyCVEhXb2jDpiuXUx74mIwiZo4PYfyRE8hNE9waHnWkBhPJMnZ5KwjUmlF7w0r4aiv1Fjq8v/vUME4e7MHYKPM/lkTrkmrc+vbtqDHHfi1GRXzvySP43q7DVIr9bOPq3/P48FuvxDWbluMEgdbSlhr2BXarDqdFjU7GMDI5i9UdDewf5ix6lyL5NyGkh1DMjvJO+MN8KIX66lIJY5nwJX1cvib+5o6vugBQifLZOBKz40ZYyZIk0hCe9h+ZjsfROziAQYKVtEAWY6gMFoy5LJ3V8F2BoKrIjlVnpbnJlDYF6jt9XlkkNPlT1iq+k1siydl0BTKZIpa2duCq7dey47BxipQ857BJWYl0FpP2/BA4Mo3twuQbWgxQaSWfQeqX8KN4tGpQZy1pJ1utFFy5cqX59otCyp3YrARZS7+LkMrC9DpOmVzCrci4Z2eSzOC7T5zCGBt3iI04Sq0q6POYs/XaWqrRXBsi7yxSZiX/0ucVk43NSecvaY4IFDJ53P8nu/DY1w7AT5B0voouIJWd7ajE3+/6zA1400e2Gw1srmRf3TK2OmgpQeeDduHwM934xn95Av2nxijcKRTtZCPzTQ6ZSnhdEf5Nojv9JUzmDhKKRPjNKmKGPyan4dm6E97f+G0UaqqBmWn7bQFlKI+WRKP4nS07cF2LneNoxatis+4XPv90VMpLqQNVUqdiX8Xg2B9ajVYvTR70v+S2nPhJp/FXR96B5vr/SD/Kt9zpwxuXsiNjSB4+ZMrEHWZHzex6qKCGliwhUMogMzzCTqkC7gqtzGUpEgwlu7qQ7e5BMaH5p4Q27GsqlrQjtGOnAU9ZyvbYs8/CNTPL0iNX+QOI3noL0ufOUvnPEyDdhJl9e5B4cS/cqZQpZfU5Ph1mfMftSDPs6R/+0Lyvfsubzdmu7lAIsSefROL55+Gmshl9212oqG/E8N9/AS4dhs/vRY/bzJ+p++AH4V+3zlafiHkaISh65seHceNbt6K+Zf5cPfG9s3jh+UePY7BnAm9+75UIhu08pucfO0FQNIq7P3gN/AHtBVXE8I+PYXJ3J7ya6ySvZLgiy6JqS7vZzDiwrB6Rdc3GctZzdhgPf3Mv7nz3lQQ6YTzwpefQ0FRF4LPNDGc5PBs7OYzhh46gmMyiqKFJr6x2bmSnEggvb0Tre3fC18A6Yr7UT87OJE07DpXSOTU2i2997kmsXN+KW++dv8+XQye7R/D/vvYEIpEgMXMFJgjgJmcziMdTuHH7ctx78yZzgLJW2oucItSN4tTh9WoR5n6Rdj+fiFJM3hRKqZWX8vrakI1HvGwW3BhJqPhshIsCKlEul8LZzmM4evqkOe9MAkMrm7QvjyrAsfTIs/Z68BIsaQKd5lDlC8bYzQKT+uBGypxsrTgVMd0ZK5VYDNAZOokM0N66BldsuWIecFHKNM9C8WmjNAErzaX60Y9+ZI6L0Z5R2ifKsVQpfLMFA68OoJJb7Sul+VAXs1A5+dGBmJo7pZV/mkuVYyMWmHIq3qS/jBSK3ugok1OnOpFLT2PJspXo7B5EU0MV3F4fzp45gw0bN2FgYIRAdYrhrUJv/xT6e45j68Y6xAkm+wfjWNVGbagYY5kE4Q83YipXhbAvTo1tEtGGVozP+DAbm0FjYwPSyQSqQnFMzbL8XVHzbkHSLk1Owku3+lPu/8jpYew53GeG/W65bgVaaiOYTWVZZy7zTk41z6p7cBKRgB+N9ZXnrU02PHUtfC6ZzY1l05T5XDenGzUEZ4jIxm8BgPPCuv2nS0NdE/jLT/8AA6fHzXExhkwBXUjiaW2Uuu7Kdvzqf74T9e0EIj9DOvFcL772X3eh+9gIKvwaCpRBIYJscRI9qfvJ30fJTwQUZtKt+X+eH0wm1ftNz8KzcTM8n/otuJqakKdiJK5IUdtdU1WN39y8Ddc0t5n4DMvo5nVmmnx+FP0j/5wy8mnKSMkJI2ovUk3idW0dswZtDX+GgL90RM8bnAR+UidOwEcA4qoMw1MsyCBiLEtmxbOmf7ACzc7UkuX8boaxCZi1N1j62HGkTp6Cb+kShDdtwuTTT8ETrULV1VcjceIU4i88B3cggKpbbjbhVZBXZp/djdT+fQRp2kdQfZN4ildtdMrvdffdi+m9e+AicAmtWI6Rr34NPirstffcg8nvfg/57m4UZPW6/jpE2B+kzp7DzK5dyPX2ooKgsPZDH0Jg3VqbQVU2+U7go+vUIJavbkG4NLx3ATEdfZ1jlOUprNzQTLBieWagcxwxKqerNraazTULmvN0dICfyEsEiNmRGeSZdm80RFDqN8v3vZUVCK1vgddfgenJOM4eG8SKdU2o1upppunEwV4k2blu3LHEDi2aIVHb3mYO96OiOoTMRBzJ7gk0vmm9MZjkCXp8dZUM3GMUur5zI+g9N4o406sijFT7sW7rUjRQab4Y7T/Zi56hSdx1wyb2725z/umRs31oYbomGE7X4ATWLWvG8tYG9p3qu7Vhs9dsXdPNb0uaa+3egKVGreIV/SL0CBcFVCJN2j54fB86ezVBdH5m5M0BGFriWh/NoqM2bSxTbAuYiftZmHlEQjkkM6ycvBvRQBbJrN0gS35k5o3nG7B61TVobWy2JbegzMo39pSlSbubC+QIYGklnrZIuOGGG+YBK5EAlTb21Co/7ayu4TtNTHfmXokc8KZdc7///e+buVJve9vbzLCivmkOlQPAHNA1j0yFuxCbGcOPvvF/kZjuRkuDDymWwfSMnbgWCPjM/CTN84uE3Qj6iqgkv6fSBFvdcVR23I6mtmV48fGv4so1LsQTHhaBtBktEfZiNkMQQ7Bapf0ysi7kixl2KNKmVmPD1itYdlr+XUL6ZXVySVIRCMgYtxL/1K6mkvjy9w9g4/J6JPnuDDWozWtbcAMbeO/ILHa9eBbLm6nxXLOyNCG9nG0WxrlIRZ4np/xLAOG82wXXSwXxT4Q6jwzjf//6d5Ca0V5ilyoM+y1L0PuWT16Bd///biT/OuX7ehIrTVqbSY6twJN7B/Dl/3YApw8fxkTui5jJn6Ms0WRWpc+2V7PvlfHLewKsorsk+MUrCmY6Bu+qtUh/9LexbP02/N66ZdjZ1GC9kI8FXywY+1kwTBGjU/8TYxP/h4kPGIOcWu/cKqf5JEClI2o6Gv8CocCVpbdvbMqODCN5+gx8q1ayb9ACBtUz/1Km5oeGke46Z0CDO1KJilWrjXVInb8WQ/n4Ltc/gNk9exBYthSBTZsx8+yzKA4OEvD4UElQ5WttwdRTTyJEZRXZDCraOpDu60WMAEiSSlxhrLeMMptJIsA+o3LnTsT37kPllVegGAobf0qDJxxGbmwME1/5CoqzszYd9FshsHXvfcgOD2KKfUXDBwmo1q83eVE/YFlPf5x6X5wXrYyWmxLPz/Njwfj57XP4aXEQIfeOX/5UliLj1Pq1vuxfG+fcs8j4doIg2RYnn3zJNmgUXX602/sslCWl+MrCKydta3O2dxh+KoEjBHp7jvaYeWHaM2z3oS74KMsqfR5z1WHIK5Y14qqN7ZhKZNHVP4GrNiwx83u1Vc7Vm9m/EWwtHtPPH10SUDmUzqRw4sxxnOs6jQwZz0yOFUOYXLLgS0JU1ikJNTUWO7bLl9IOzGdr9BQi1eqdpvombFy7BQ21lzr0UA2hpF2QTNj8CQBporpO9NaWBjqwUuBpE7UXgS1Zr/R+MQEr0KVVhwpDR9boqv2ntCu65k5pcr22YlDYcuuEsSigMoxFjZl+Hv/RVzB8ajciVQGzaVghr4lwMqfmEQ55kSa4mpgiqPKDz2zmVDF6hjJYuePdqK21Z0T5vHl0RCZY3i4idLvXUQVScNdvxOptdyGbnEV/X7fZf0t7ZC2lgNEqxMslm1r7V09axbf39Age2dfN8sti25Ja3Hb1cnz/qdMYobb05quWmzOVnjnch21rmnDXdWuYRlsGTlim0ZWuR8+O4PkDPbhyaztWdtTixSOD6B6eRi0zrU5Tx9S01VZi3cpGVFf6jeYyMDZLsG3n1kwwrob6IDWXWhOqyAqfheX+T4O6Dg/ifxFQJWI50+as2Ls4ZdI53PXJK/Huz9xodgp+vWmupubu8l1HgX/8Tziw+xn80bEUzs1mUeuzbUk8Y/PEqxESkiXGm3llDnvm/8nxItpXVeD3/xi44vqrEfD/BypQFw43zMX6+tLo5P/CyMT/YL+jfaZsrpxszCflL0flvwkdTX/5TwdQjY4hcfAgPLU18C1fAR0qq2E9FxXB3OgoMr19fHbDHQjC29RorFgFynN3MIgiwU1i3wEUUkn6XY4QZXXs6adRGB5iZXvM8R8U+IjedBMCBD0zTz6F+JlTqL71Vnhr6zB75AhyfTowOQs346/csoldkgszzz+HKoKpBL/PvvA8ezMqsmQ+LS6oeue7DMCKHz+B4Lp1SB45zPQkUXXbrZr7golvfQsNH/gVAqryIT/Vrfqn0vNLkOnTjGPLL+JcSVFdrcizARtncsH/th+0cThuRfYvae5VyaMe5l7Kv5O+UkhlDwrReev4E5XSVXqc6wOt23LS5HL5tbLqQpplGU7MJFAbDbMPZJ+wwL+M0urvdSKGgtcKWW2sbBYDlMhOa1g8/MslWw4/XRgXo8sCVOU0m5jF0MgABof72NnqsEdqzypypU+FoAsfrIZmq0jHflRVVqOpoRktTe2or6ljoVjr0Pl6vwiVW51ERhDTkyxIslj1ygTLhqmJ41qdl2NlaN6ThvsEsspJlaX5V5obpbP65Fb7Usm/hvh0UKaAmBNnecEvBqiUN73RSsQnH/w7TAwcRoU/TE1IgIjfmcVAwEUA50LIJ/O1EDufU7LcFdE7VoE33ftJDAx0Mb2jaGhejv5D38GGjjyCQS+GJ/I4MVyNLVfeRtAWNxY05U0ATkOYAo8v5wgUk14n0XwSA/cT0HzviZOYmIjjntvXm/lQ3374KDasasQNO5fh+/w2NZtEa0sNbt7chmYCosVI2yx898nTaCRQuplATKfR79p9Ds0tUWxfayesdw9O4+S5YWxZ12LO7vvRs2exsq0KW9e2kG9KZWvSJxDN5mbKu4jpWJy/RKlhCcrzapzzvnSVRU+alPHCP/Z1WZPljfF53r1Tt7wvKWD2m/2qe/GmgEkooAM+F2pprz1p5dz/+50H0H9uzAwDmLKxf+ZTKd25dB4brl2Cj//pm1HXGrEvXzcqTxeViTOHkPrCnyB/ai8FQIUaECIEUkfiefzJsRkcnk6j3i9rLH0aTKUaKZj6NF0MC3+KQGrVxgr8y/8SxurNHsobtksqJnClEPRfgaa6f8u6ucrEaKIvlcNrQ4pAP+rxRi7Y+1x+HP0jn0E8tYvtntqSW11yyelCkp9iBgHvasrB/4ugj517mYx5o1J2lLL48GEzImF2zidwEliynTiLhB1tgbLb5QuY1YDuqgg0Wbw4OoGitsRh09NwFPw+eMKVyE+OS8unX75T+ZEnzJ5AVdXq1VGcmTb+CuwjKqpr4KmrNbI3PzGJHIFYMZWGm/Je7zAzZYcWmQ6zsagMAHzvqak1Q8xKh4YQXewXMsPDTNOomUtV+ysfRJCAytafcvnGrsPFaQ6CTVI+7znWi3gibuZcadpPXaWPzdWFQfYt1SE7VaihNoqV7U04ePKcGeJL5STN83a0qKhDxxmaxw+Pjj6j3CjkWY8EsUW3D2uXVGN0KoOBkXFURQLYvGoJ9p/owfh0EvWVbiQLXnNcmKYRTc3m2L4kLtzoaKhCha+I/aeHsHVVBxXPjEmTdh3QAui0jB+ZJPnMi5rKIK7evNysODc5LLVPXkr1PJ/s+7kPiwIqzZmajM0uCMTemGcTiVvb4BjwoUmAZizUvFdnxB95VasB3SwozbvSCycqs10C7yOhgNkF+1K0EFA5tFAICRxprpQAh/xobyoBHe09JbAkq46+K14dTyMLlMCV7kVO2nS1BTh3FS1uoZLodKOruw/f/vJfIIRxtDT4kdb+P1VebYqOCnrxeItIstL8PheCZvsIL050EuyFluLjv/abOHr0MHr7+tCxdBX2Pv4N1EdzZMYCxqdcqN/0Ttx0w9VUmNJmmFMkq5TSrTS9bFJ2SoJMDeHQ2SH8467TCPsr8ME3b8TBzlE8sb+H4KkD29Y24f5Hj9I5G0fEjzdfswKttYt31C8cH0Bn1yjuvmUd81mBJ54/Z1abac+q8ak41i5vQmNt2GyJYBOhhQtFdPVP43TnGOvDix3rW80J5aXEnafTXQM41zNgGp2AjdFQ9J/14dSLnAtwiefM8/lv1p15Nj/rrvydyJkDpm8GPOk7nzWxvrmBQlkN/nUmWZy+/MeP4clvHDH71dhau5BsSjV3UYqGC+/7V7fg1g9sVRZed8qf3I/U3/8x8mcPoKjji5gI04ZMWmw6wwTt59IF/NHRaeyfTKE+IGHKb/pPtxNjRazdXoE/+O9hdKyisJ6ifwmbUp2YCSR0p72dAr7NaK77I4SCV+vLa0xO+TNP5i8ouP+RAv737VubuIvUkv1eKKTZGbwdrXV/Qv7UPBQnpDc2ledysRxfqhReyu/Pgn5e0vGzJsmkuXK4dImk2QcbKxblsg51lxw3exwamU0H9o8BOhrmy1FJ1+iFdj+X6pXKZI180ypzP79rRExnAMuKpdEP7Zlohy3tXG6BIu1pmEykof37ggTkiXSWbjMEWxXEJravEHbQ/FPND9bqTB1vZvoDAjyN4mgDci3KM5PlGa6SKcOLQ3PSgH8p7PQ0j84OjmLf6S4jCNXhyEOOAk8Z1T5B2u280utHhJ1sgB2O9o9QNrxeH2biCXMOWiqTR5yJTxIIyMKRpRbho4Zqdjw2P2Adkeq6trklh4uR0qBMl1P5u4vdvxTJrUPlfpz3eueEZ65K8IKgne9nOgfx3I8/jxrXORAXo+jVMCA7uBygvU8LORcmpgmm+F4rHEPUzDuHkijWbMOvfuITmKLGtXv3c1i/YSO+/60vY1nVGEZmCli+9V685a1voQ8L3H56Yt5Yj8Z6yKvOv/vR4yeRZtBixm1rmzE6Hkff+Cw6mqqwtLESg3xWiWSSWdxz81q7LcYCOtk1hj2H+nDnDatRT9C050gvBgZn8Ca6V5y7nutEkuDgVgKyqrAfM+SHYKDCMLzKcIDawsnuUWxe3oiGmrBJZnlZn+kmoOoetMeeqPEZ0MMaKf3UMPXjXwuQ+N/yLf/xvU2y3AqM6ZttwBY48b8JR1c9K2xbrwKSOhapqb5m0Xy/HnTwsbP4/B8+jDg1Mx3HeDFi8k255althwhKP/xHt+PKt2hTS4cWFOqrTLnjL1ogpSE+Ailti2InGqvtKGbeq0ytc0MhyoNzqQL+9MQ0nhvPwBMDtl7px+/9lxBaVxCsTMgVeV/1Qv/ya3jXgCv9t6EViwkKuA1orv13CAdvMu9eG1IZimy8M/GHMTj2++wkpsgvmvRbgrzkGzKPcTOPKKA9ngjT+ScEVffZV/zZ0P5pkO2AxQ2WTN5LhWC+Gfmkx3IX/MJHtVE9Sxoms0UqzZSxRR2JpvbKTo7tQ3IgUKFjqcpiOV8fNqxSBPbe3lxA5V8udv9KSXlx+g4FlmFfSfFr7pV+zT0qJx3blGFeTbz8o7lFi205oy1rclRSnS+mv53nzqZebVKr6p22qcIz5WvulTjr0scyfCm5N6/OFIh5pyCdeO07UZpAKJXM8KPksHwKXxAYyShDv0YeK02qQ8rdnICOGeJzm20UMgRNGq3QmayaDqPhP+2FSY9mmDCbZTjEGRH2McqH+gNZkjVaonKtIPgyW3bwnzBKju+1fZDC0kkvSofi0RZD2rtKR48lCepUNwJfcWIbjQjJChYgOFuMFgVU5wbHDKBSYWSVaEa4qq2BgqDKnNKv/SMElGSGlZVJZroYEyiw5a/wmczJnFddGTBoT5nRpPbTDHdoKgYvewa3twJr2uux7hIbeZmKsbfzyXxY/Kup4MV9naeLhnuenCJZ4GqO6+wt7+Xy1PEDOLTrC5idmYU/7EVDnQsDw0W0NHowPUW3rJBIyIWZpDp3Fxqq3RidTGA4vwYf+fhv4uSJYxgcGMCtt92B++//Oqb6XsTWlQGc7c9j6+0fxQ3X7FCk80jH8ehcQ833cvbJ0iakl0tT8TSePtKHTcvqsYzg6XTfBM70T5hda1e1VeNU9wSmZ9OorQkiavYxcaEq6EV1RHG4yJAZnOyZwMRUHI1VIaxf2WQauvz0D02htTlq6t+UFf/2Dk1jkm6bm6JsVDnyQZx85CXAChKQE6CXdgxejM4QTJ0lqBLjawjOACL+U+mrsYnZVcgCURpKFr8pUvPeNF61OTVYWZno07gz3ktaisJTWPxG/3Y4R/XrMqtPmhtq2RHKw+tJNg05Nu6v/9ddeOyrh0ze5wTVxcnwJtvknR/fibd/WtuQqHz44SJt5pWRDSt38Emkvvifkes5YYZsLoesT5W47qikUQiOrLgBEx8poqrpCSSm5KpUDxLWxt3FSTlSN5svZqlNrkZjzb9GNPwm862syf7UZNPNFDOe8ak/5++vGKuORllovSzljmk31VUawmZtoqry7Wit/+98b4cU5kL9JVkq1bXqncWichRNJvI43RM31oaqoAehsAfn+rIIuXPYsCqMRCaAw2dZF+x7lrV5MRl3g3oaaipd2EJwXhVVeZeXs+5LcZW9L070A09+E64smVAjKxLecidGsg1r7tl80rvSVW4ZP7wRFG/9AFwtpVWAZaSTIMan4+wvC+TTEPvXPP733x/AiTMTps1eubUJ/+zDWxCsEE8pLhd+9EwfvvT1I0gxjpqIF5/51e3YsJL9pv1s6NHne/G3Xz6MnGQZ5USO/e7GlbX4HbptKp2b6TjvGUrgv//lC+gdnYW30mdWFOp4KkpAljlLnO0xwHef+vUduP06nRAin/pZ+89cac3dvZqkOPqGxzE+k4CPWMEjQwTTJKii4URdzeIylpdWhrbVV5mD8SdnU2itixKM+dA/OokAcYq2cEokUiwTbSTuRpNWGk7PIBZLYQkxzUw8icnpWVSwvLVLQSDgN1NqXAxXWEZz+8JU/pMsDzcBmc6oHZ+aMe1afUVSq9/Z79VFwmhhOi4KqPae7jTIeNvKDqzraDFn7SXSGdRGI9CO6doNXTudqpMS0p1mwjRsZDfkYoebThqrR3WoEmn6S2Uy1MrIQCyYvad70T85g23L2rC6dW7Ds4WUYRhfffwwHjoUQzNR52++YzPWtVaZSfJPH+vDo0fG0DdOIMeC+q13bMGWjmoWch6PvngM/7B7BEWPkCpfsRG+79ZVuPuKpcbOc7anF3/5o9MYSlWggpWVZqHce80S/Mp1K/m1SK1zCg/s6cHB3hmMTWdw/ZoGfOqu9dSA1CgdtrSspbupyRE88q3/g2x8CNdtCOFkbw7Ut00HnSHCDVBTIBhGmICzwlvA48e9WL72KszMTOPON92BM6fP4PjJ4/jwhz+Cb33jKwgkj6Em6kfviJuCIY3mZTvxKx98PyoJnBzS0OaePXvMVhI6FmfHjh0vOZ/KpliMyVKgYLCpZ35MlnTvkJNHh6ybuVWBJpSSf5E6DAXBZysFeaWLUpilfrHkWj51zyfDemwUdCBIU05iSwc8nOkawJmeQQNqjOWJ3qSlNDZUGQE1O5tENKptLrLGLFwVsTwnoBRPpc2wnTQZHWqs4w50NIT8VdGPtA4338tilkim6d9OAHfillbT0vj6D/mV539yeBaf/zc/xtGnu+HVkOn8olqc6KbANldZH8U7f/d6XP+ODcbCp/K/vAAuTuLl2b3PIfCV30NusA95T9CG+DKCdUkgFnLwXHknAh/6fbiblxvvmWwvhib/M2KzP2Bdi5+1Kkxpnk+W9zSLxvLOnAveF1OUQ0vYkRBYVd5VcvFqEDXk2QcwPP6nFPBjjEq7Ml+YNodUfaYemQdtYBoK7kRH42cp5LWQ5KevhzcksViMbGEjZx+P4z1pDA6l+cGPJc0eLGmpwKHTBAK5BLZtqGV7cGSyqIgU8cyeI2z77J+2bQsRVLnwxIuzKKbcuGqLD2tXEECIHwh+1L4MiLBv6J+/yX4Unv4K3NlJC6iEmiSn2K8YMlHpWTe66iIuFOXg0hQVTy1w40eAltXmbTlplGcqppNFcpTnSosLf/G1Izh9bsqk6Yot7Gveo+0G5gDV488P4MvfPQbNVq4hkPydD27G2uUyRNjvR0+P4/996TDG2FesX1ODtoYIntnTT/CZxZ03dOCDb19vRpJKzglW4vizzx1A11iMfZMH7717Fa7a2GRAi/IljpXjmmjAjKYYRi6RI73PW7cug6Tfmogvk5xhwMunUsbOk/Os/Oh24TdR6buhl0ibE9xlkOc/kEr352liNo7+8SmsX9qK1URxGrOMEXRoHFJm/GwmT8FXMB2cOV6GwEuASZ2dWMvM1KfU1c/rdiPPxhFnR6deVYp+bTSEqXgGQXZujVVzIGEhadnswe5RnJzKmrN+rlvfgEMnu/An3zmJZ/u1zDWHG9vjuHNNGkuDM/Dmp+GuqCQCj2HPWBJ5Lb9lJ5LxezE6Gce2jjoE3Bl8a/cZHBh3wR0kQ7O2C0zTtuV16IgA/+f7B/C5Z4bRM5NFa9SLO9bX4saNzWiormSZlpfq3FN37yDOnT7GjjyJ/gmwQyDjR4vm3KJYXOO7bnbwBfSPpfDMmSB+7df/BW666TocP3YM8dlZhCsrMUOApAObu7v60d09iPpVt0BbLES900jExnD/Nx5EluWxdOkS/OCBB/Djn/zEzA/LZNJobGwyq/6cDvhiZFPMH+tjLvV65k8C4rx/5+qQdaO3jr85/yI+Gb9yZ9+cd1/GjPai97orxTcvLXNUnpeJqZj52aE6vid/hQI+A4jU7DIE+7LSJePULPgvEAyyXJMGPMkMrb1QwuEQY6TA5fvKypDRPGQtTCXlzm8Ealqb3ZlkKdE2DbKKVYapOBiT1utHJvslFBqkFrnu6g50nxjBSPeUMcM7YFXdgXG0CMmMnSVA3P/oGTz0t3vQc3wYwYgf0eqQ2Rvq5VCG7f/o/kk8+7kfI/z3v4qa3X+LdIKdh5tlrOgXT4Ih+6kEetjhqOPwXvMWhH//b+C/84NwVeogdCugPZ4qVIXvRm3kPXQ6gVT2WIk3tXRabiy/2L/2n43BloN5ItApFGYxk/geNdfPs92cZrjVrMsaflvcVH8xUjiJ1AsYnvyvGBj5DDXahyjjNGyhDu/iZPOs+lHnk6CWey3aG/+M4N45ZH0uza83CeQtokdfQE4bdNyWt8ly/wY08pvmrWr+ark7hxaLU89yr/7ifPuSPOCvdyyHI8fHsZogauPqKqxs16iGCy9QufaxzNIeWSGyGBzPY3CqgOGJHHqGM+jXVAoQsBQ92HM4gSXRFG66shZb1/kxkXTh0WenURvOIxqx1nOl1PlraiMVg6v7ECs+Be2BJasRU1pqisqDHFk+dDiRf+iEwEs3UhTcAbiWbgUiFxoLNM9R83g0/B0KaDuhIp47PIpJ7V5O/+3NVdi5rpH8atMkOtcfw5GTY2bajSxXV29uQn2N5v66CO7j+PtvHkHvRApB9nXvuXM1btzRhINHGWaKfU4v+5dwBVYvraZzk3jMzObw/P4hTCcyRslsbAwzviLGplIEoBlMxnidSiJCuVNZOkDZ+gRxQRzPnxk1gE/TOGb4i6fyZp/CGEFiXEeLOe947RqN4fjADNpqQ6bvVwEqLJMWU5iClOYN/9rnOXLKmWTSLnCrB5Lx77iVuzn/ttT4JD408y3t8/mfdTwXNv+qn3D869m8Vz0zDin89oV1LZrjcb1z7uVlIZeTOmWhOtuDpQ21qGenJROiBHOOHbrfrHgiQCJTaCjQp43TkDfHz/h8fmMNUANJsXHpeBEvBU9GqJ3MoC31TeNhIs+NzFCDrMSG9ovPodIGll9+4ggeOp3G8mofbqd28eMzSfRMZHFLawafujEJn7uAbMUqNjYy2MjD8BRH8PToZvz1oQ54Kwpo9rIzzvkwRQ3lXVc0Y2udC/9zVx/iBR/a/SlePZjMVuC+DRFktG/VmTSClJW/fccqXLFq/nEzKqp5BWnK0oVz3T148ZmHMXR2L8upiDff5mH55NF5SrvDe9E3oqMCduC9H/oEZsaH8bkv/APuufsejI6NoLW11WzdMDQ0hDvvvNOsWuzr68e1112Hr33xb9AQnDBHtkhTO9oVw8033YgPfvCDBLcVRhiJ7ORrm665NIox2N3yOXbmLKYOH+fHPJpuuxXZ2AzGdr+AikglarZtQai1xVgdh4ZGCILTZp5bXV09IpGwGcceGxsn6AgQwFUZc6isYlopqfhnCb4jDEcrLLXpqrak0OR/pUHP2h9Mz9rKQjRLAKlFAnp/uWQsVBryY4s0FirmVx2VpmmbvFOTrCAfeMh7EjpmJZGHgIF8pomGAh2ytmo40EeN1piL6d+cU0ihqXF658xCrU5R8WkOkAS7z6sjmH42k9LnyDbRLIXU/X/6OJ78x6MUhBLmpTovfZ9P+mYY1OTDuGLedDagtMtITQD17VVoXVHHXy2i9SGzG7s6jmySCtRkEsPdExg8M4Ghnhn0DRVxb+vTeN+yx9meQyxDaa7kMgost+Y06cHEcyGZVJgyZ3u48T4E3vcv4KprMV9MTdCBYdnzadZfm7tcbhSjU//L7Ehu+NkMr0nQ8a/xc2myebedtouyyEtQVeFdQr5YQ/m0lOXIzkvzHvmvUEggWxxHOnOG7fg0Mrk+8s24SSAlnUnT5dL59BW1M/q70Fj3R4z74pshvl7kiPs5OcY6ZNmYYQ6+03dZutWutAJa7VQyIBKJmKumGugq+aMpBpJfOl1CK651r/fyJzc6d1XtXfsZVldXm/D1vTxukSPHnDZ2oo9ymQrU9nU1ZphFhTlLhfTAiWmsaPSitcU58kRTUkDwlQW7CrTXA1WVUhRMz02gRbByaBw3bAqiodbOzYxnXXj4uXGsanRjM8O/gCYHgKe+zHJIERA1AbOjZMIkXFH2BVlG4g2iUEGFLM/v08NAMgYEonDVLkGReSuOnoOLfaPrlo8DzRdaqEQz8TTGxhOor6s01t4/v/8IOvsmTDvaua0Zv/6udUYeObTrhSF86TuyUBVQE/Litz+4GevYbmcIfv7qSwew/7ROEijilp2tuOu25caIcbxrin6OI8kIGgiofvujW7Fuuc1v75C1UPVOxuENU4pSMdLhyRSDJCoA5IcK+vvEx3fijmvtxrkO9U3E+Utg+7IaKzNNWV+MisZw0jWawOYOKjQCiQJBlK2aLG73tjSNxF7NN/mbC7PcWiXrnpln5ZB42bgXnb8x857OjsbJw0W0U3mMarnfeSrFZa4iXtVQ+V9y0YZv3UgmODJW72y3Yd8t5GGHFgVUXUPjOHCml8zsxorWesTiSfQOq2MPo40gS5PWYyyoDUubkGDD6RuZxPLGOgxNTMNDELWsqQY9Q9NsBCmsbms0q97OjYyjNhREBzungfFpTCXS2NjRiNUtF9+HKp1K4P7Hj+DBs2l0RLzY3lDE7mEPxseT+OiK07h7ywTBATPYfjfyLj9c8SGzgdhh8vl/e1ZVXcQ9a33oJhM8N+JFjb+ASncOAxk/6oMuvHmJG09059CfcOH25RVk0BR29wJt9X78u7dvRJ32PliEVGS2QG3BnzpzDs8/9QD8ueOoipAhkz6MxQoIML4T57II13WgtnEZ1qxZgSXLluHrX/ka3va2e832E5s2bjKrDcXEZ86cwe7nduO++96B5555Coeff5DC2M8On50/BUvvhD24WVs+vOeDv4qW5ktN6FftuzH46OMY3vU0Wu68FdWbN6EiGpGahCyB0MS+fZh6YT+abr8Foe1bDLBrbWoywnBkeARt7W1GIE7r3CsKuyZtpsj89mlfF5IAk7RSAS+5i0SiRrBqHFoATOUjAarDqbWqUmUmwa38lq+SeCkygKqr36RBAEjLnOuqI2Zu08jwGPksi4a6KAW8n+AthmhVNSYZZ2VV1GxhoTlEac3xC4eYN00Mto1SQ3uxWALVBIoC+bF4QkXDdPJH8KXOWEN+rU2aQ/X6A6o5PptPBx47hy/+h0cwORJDhVk1uXjjtu8VhsLSo/JNAaUhX8O7VogYLey8FJC4sA8ywmSLBO4FL3591fdwbc0RzGbYeZg5QXRjguMfoYeLkMCtyH/zOwmkPgNXjXjIgYCM26TREV6iUl4Uflne84UJjEwSWE1/hfJPYZYP9ZST/Cx4z3DMsI4RiJQK9G/iZdokS+XaxMQbWzJ8Mu7y5Au+4XuDGV8GFZEhyK9Dc/2fIhq+y7wpxfIzJUfcO3ylZylIavNSkgSkBHAEggSU9E7tXHJHq4zVviWr9JNfWcZlKVc7l+JkJu1SYVKb173auazHWnGtMATQnHgcKgdUQ1NZ9PRNYtvqKHnbzslTUk8TZE1OJrBtXcQo6rEE+4LjOaTY3q9YW0SYcvJQl4tyPY31qwQcbHvdezKJ5Mwkrt1eb+btKteT9PvMvhHsWEVA2Dz/iBhMUbY9+g+g8ABu+hUWEHlnzwNwrbsBxekeoGEVcPQQXLlZFK+8GRg4DVfDcjbKJ1AY6ST/zFhmuYmAapEhP43maL5PKlNAkH1VoMKNv/rqERzrnCTLubG6OYRPfnALGqlEi3SI/f3fO46nmF4F21QXwKc/ug1LGsP42gMn8eBjXXBXBVDI5oQWTfhKs2nqAQ/cwQrk+H4lQei//NQOAk4fesyQ334CI4JBltN771yNd9xph9wNmxqycsO2w7m6cgDVjlUNcI9NYvgv/gHpzl54/GFGa9tzITWDqrtuQu2778V3D2m/MKA+7MOZoRhaakMEWHFspTKXVZ/Hd7LSLW+oxB2bWswUl//z45NoYjpdqSyu39qOrz1xigp5EL/11g14aF8vscSsOddwc2sVTpEn2llWLZUB3P9iF9Y2RnDf9g489EIP0zmLj96xBucYxw8PD5pRqOsIRPcPTMLHsp5NZHHtinp0Mk/9xBRbO6IGjJ4dj8NP5fx65vGZrjHMaIiWyH0Z07iNwLBWk95JC9uSaNEhv8kYtVNqCOpQtGOpNmBcTmAUJcAYnJwykXY01lLY5s28k5bqKJrZoYX8XuQYh44lqY+G4SUinUwmEQ0E0V4TRSyVRv/EjOm0RHWVYePuYqRN2w51j+D0WAY1DOMtW+rZUCfRm/Xj+LAf7P+wZKmf+uUgvMxUMj2IJ85M4/NHophM57CmPogP3rIOwWICB3vjSLp8SBQ9VDiyuHtTM9a1hfDsmSnEMsA1a+qxge3w0FAS48kCjrIgm6J+swGl8itS8anoTAE6D/wTj8eQHjmAMMbgIgPXNFNgM5O1dW5kGHbbmjdjw/oVZt7T8mUr8JNHfmK2SmhpbsHq1avPa22PPvooKsOVWLN2HXrO7ENmugsTCQ9WtxKg+Ii2G12sAx/O9c1gz54X0d3Ti85zPejp7SHYaVwUpGjlQtWaVfBVRjB7rhPJnj4k+weQGhlDorMb2WQcNds2mz1cJlm2wWCAoCdthnJ1QPYw3Ym0wkIWSll5Upk0GhrrCWzHTRGEgiGk0jIf25UZEcYlZpuZnjUCVMtlJWS1ClQWrFAowHt2iKax2qLUX2NeJ8+ZZnm+fIHxyRiFUMwKYZaTit8ck5BPo56gKktm19Yd3gofgV2CgspPAKcy1bEHWlqvztcGp3zZuREaDXabRp1mfrQMV1tRpMnPSoYsYUqChHzkZzDkJ1oMTKl0mpfX4tb3bUEgHMC5g4PIEFCafd1K5WnLseRhHtmSnrsqDv1h3oz1TxY75d38YftWmBZMXV19gsoT26oBMwrfeDT/z5O5t99cWuIqi+Ad70Xlv/wsKm64l20jZJOo76V/TgDl94YW5N3tCiASuh210Y/wKYNk8QCZQNZuj6kvExoDl8xyQhbpKj3aPpS/1UVXxzV/fLbDBKXvfKeSUviXIvNZ3syTNj4OoL7qt9le/+L88TIKZy5VP3tyeMvUBX9ql7I4OYAqx3YsgCSwpLasnw6ol6xSO3eAlN5LSRIAM0Pn9C85JwVKViltV2MUIcYhkCVg5WzI7JDCMMkh31HcY2K8Aj6/3ZYnmbFHkw1M8A87F50pF8vIiiJZqCkV01T6w8YCPjydRYqyOxiinKe/VJYyKKXVzFkqYAGjmGp14Oh0Dmf7XQgTzDQ3LJCZsjh1krf8lGH1Lbx/Hq4Nt6AYYecwdBKuSCNczBdWsF4PPA3EpoHGFriOPAHXTB8zk0bBG7zokJ+UOGPZj2eogPqNPK9gOo4eG0WaoolZwE+e6sau53rxyFM9+NajXeiZSBmgVOku4sNvX4sNK2rxyLO9+M6POpEJeeFjX/er71yPf/GrO/Cuu1bb31tXY+eGRhw9PILpXAGT0ylMs6O7YmMDZpM5PLd/ADMJtlH20Vs2NmL9UipKDofyj2UPtQf9NQ+GZth36tdSHYKbPJIZHmW7DsLXXA9PfRW89VQ+iQX8a1YgsHQJjgzOmgVHHXQ/NJMyi9xmE5TbBCUCkGPTlLdMg7baWVYfNiMJjxwbxBoC3WsJsL77fCca6qOstxz6hmPsRyowQj8+JqmFddrPMAXWrqRMPNw/hR1L64gZJjA6myFwD+PFU8O4cX0zesbiuH51vVlA9WL3JG5c2YBQhQu7To+asJurggSzUTMBvZeAUWcPmtX4BFeafpZk5VQyjS3VVBDMdAnbbpx25NBFLVQHiTrl1BQmGT1PQarhggoKSXVWQTasYIXXNC71jfWRsCnoJBuW5u+lCIa0z1BSE4VZ8F5qekbrV3QUehpmWdPagLVtF7dQZZIJfOmJQ3jgRAatoQr8i/s2Ykk4j4eePYYHzmQwTQhTzKVRIVOhR2BOM/VziHoLeLvMnzuWG20mMT2Ov/7xYTw/7mNDLKI17Ma/vHcTJseG8ReP92Ek5cZ7r+3AB65ciq7OTnzlmS4cmfKB3ZSZn3P7+gb8xpvXQ8N3RjAyD1bI8on5OnDgAPY++S2E3dTKWBYBPxkx58LYVJ5aUx533fce3HHH7Xj88cfxox/9EJs3bzE7s8tSo9V5qgKdI/jwww9j48aN2HnF1bj/i5+HO34SG5dWYnhG89U8aKt1EW3nCPJYjoz97JDOW0riiqt24KY3vYcIQfOErPZdDkoyFHAZgiV1QCbdMkfw6mUH5/b7zHlXOvYhQyCVz7NFs76DBLCa5C2Hfna2SmOG/igPDJgx83j4Lc+/Mt2qI9J8ozzrWnUv+2CAbsRwWUZaoQ256F8Nxks+MCvwROfZj1e5NzaC+XS6cwCnuvpMnBZU0R3z4mdDlHUsy/pPk+HFj1oUESe40/FGmnyvYUCVhpa5Kp2CA9pbxOyHxSiZXPKwlhh7TMnl+E2ZNOZo/jRvsI3Kw8/CQnUhlcAMyVYty5bCdPf32B4++zzG+mSxYmZkirEM+rJIdehmHRVLZRfLhvG+JY/ibc3PsB0HzDsVi1Nj5aTY1AGa9k1w67vyDvg/+f+Hu7qR7ks+eJF/Jw+XT3MxWrjEuKbGMNb9pxip+TY7Pze8s6wfE7htm/IhUCz+yvNi2sJrQEqN+KtQzKDC28KO+7dRE3kPk2IttCL9Vcpefr5fe5KlSRsgq307e9sJXOmn99pMWIDJgIBZqyAJeKldy/Kkd2obTjcioCQgJoClsAV05F5TGtRXCJTpu9xL/jkATiSl4MwgO+ypFFa0aZhG/K4qZHv0WDmj5slbU8c6oD2br2AHrSHLDJobA4hTIcpnPagOe+hew/ziAy/S7Iu0NF/DSuGgCyf6CLxcWezcLGuWarBUOxP9KO76EjPig2vlNuDcYbu56Porqdn1AtFmuPpPoRijMrn1VqBP860IylbuQFGrwk48ieJAN1x3/OqiQ34Ts0mMTmZMv9RUGzAr4xWvZOup0+M4cmoMI2Ms+7TNe4h9SXN9EOvWNGDDqjpjpDg3EMMjT3RCezppRd6mdXW47soOY1SwZOtCOdp7ZBjP7x0whzq76fbmG5dQnoXxvYfPEGSlTT3eeFU7tm9YrB+eC8ehPgIMM+RHAKP56oVU1qThfNQilrMOsGYmDQaYiiUo7z2oCVeYPmKaYDJBhUvnwCoMKe4JyjE3gYOOo0nQj/bdy2d0ggbMgiElJUbFUX2In2GrHGS901xYLSzz8L0MP57SlA7NzxYlCJakQ6u70Siq4pcSLZogaKomrtCeVJoDppXvYYLxsNJO3lN/Q1HGvBWIawoE51njXovvRAvBlGhxQDU8jkMEVIpXUatzktZqnvkzBxszsEKeAlaMzkIwA2wMypj4+azGIQSqbkiCVmOmKgwJRNOxMdY1bfVY23pxQKWG1j04gqHxGWO5WbWkCSF1GKJCDtNTk+gbi2GcKozmR9RFQ1jaVMNCsZt1ltPA0DAb0SjT4WE4zVhOd6OjYzjWNYws/a5b3oL2Osf8y/yl4xgYm0IvGaiurharWuvPC2g1ZitGrXjv7e/Fgcf/AXWV3egZZQXntbdGAYPUjDat8uLQ2TBuvufXsX3rWoyNjRohIrO3QpE2p3MEZamSxUfzDlatWoW/+usvIJzdg+2rIojPAicHYbZb8LCzTKQ91MbA8NNY1wysXd2Ba95Kzd2rIcBSderC9E7sP4i+Bx4i1grBS80wE5tBsKkFhWwaqeFhBAjoWu9+C7wUhP0PPIhgW6s5hDNPUNJ47dVmyNAbDsHfVI/KJUuRnY5h8sAhBNvb4JMVMhjG1LHjqL/mSjasHKaOHEfV2nWYIMgMLW0nWPMiOzOL6Jo1mD50BO6gn/6i8NXXIRdPINHdDb8OdyYSraRGo7gk9MwcJpsTAqp+A6gkuNUgxOWN9dqwNYje3iHyaBG11VVoaqxh+U6ZLR2Wiq/Ih9rELU3+kKWqnn6mptgBUL2prY4axpydpcYcDBjrlob/BPg0rKjGouoWQGttpCCTmvJzRaV6NmRLarRvGo98cS+e+8FJzEwkKcTYDikUnHK8OM25MF0LH6cJpjZXn8XvrPyW6cByZohN7C+eX5yc+Q7BD/wefG/7BN/I5fx0Gv8mgIuFspDK/eue9V9G2X/8EmZ/9F8wdR+FtE5y0XBeSgnWkB1lDf2IPy4/vsshtXyBACo67ipUVb4DtdGPUtCvNEk0csFk0on31Y7/lZMj7nUVYFKbEuDRs6xJGsKXTNKcKb0XYHJAlr7L0qxvjuVJbh0gpiE93TtDe7JEyY3c7t+/3/hbv369sXJJ1smtQJkDqLSI4lhnCsVUEm1NAbZdy2vsrxl+zliZzBxIdrw9gymMTBTRXEdZWk0ZPDLLeNNoqo4wHh/6BicpA+oRqSTAozzo7iNoZHvXPByXK4f+cRcaKU93rtdChbK6Ge9D8ckvw5UbZ6Rs80YWMR2qV5Wd+NdUsu0MJafEB3o2bqSh+RjmTR8FWtfZMMtIUw4oYsg3yhPBJMPoHIohTnAgkCD+1twfzRKV/DJFozSYflVx0Q3T4BzLJB5X8iW35tJp06Q+WX2Whu6Vdn5iOPpLBYSNWuVqOme1EOVLfTzj0jZIimNZc4R8Pd+C18P+VkN225fXzZvnZUlhmVj4n3KHYWWOHmd5EBwNjyE/MgUf+6p8LM5vLmRGJ1BRW82+RtsauOEj2NYUjSJBTaZvkHzAft3PvpQ8WSAGqGhrQXZwGP4VS5Du6oW/nX0VwX5ucgZe9t2ykuXGpxHeuRVuM11Hhac0qZeWHFDOLVnOUlpFpe8sPBO/XuuzqdeSEql39KyrCdHwjHFEOu+B+TJcMp86Caj2n+nF6pZ6LG9pwMmeEWoOY7h641JE2SHuPd1nKnTHqg4kyKyHu4cQz2VQWxnAlmXtRJkeHO0dZqfPjJIp2upqsKK5humxmoz2ojrB8Nby3Zq2+RO/y0kN7XC3NYVqrFnWLzVyf6kis6WGWMMOMUEQ0DsRR9DLRlYTNSsTGbUZgowQ4Y7GUmaC3vKGKM4MTSOfS6OVlaAgRmbimJpNoaMhgvpIiKg6T6A2bTSq5uqwQbCtNWGnyMxfy7y85/+Bvl48+sDfIDMziHDAa0zLiYwLjIoAooCnj1bi45/4NWxYP39fEgm0xx57zGhqmsipw5hlodKu89/59vew97lHsL4jiOpIETNxLQQgo2ULBFbaGDSDSMiDSl8eW6/chO03vI8havjUgXm2mlPDI8hIeHUQ3LBeur7xj8ilEmh761sQ5juBXnFMenQcAz/4IcuDYCqeRP11VyOyehX6H/yRmXtQwbKqWrfGfNOEdh9Bho8gRoAsdvwU6q7caYZop9mAwkuWYLa7BzWbN2KSYCs3m0DDNVcgdvqMKg2eaASVy5aYhjV96hTBVT08AlQrl5cAlQXssoGpgE8JUGmc3uO1gIrv1FE21kXN6r1ZpkmLIurraw0YnJ4lH5AnsgSF1RSwmgOo4cpotJJlnjTgSJYnq/lSuAkEhIJmqFPDmRIspsEwej87hrbmnxcL1UXIFBP/mKvlz5nxBA4/1YX9j5zFuUMDmBlLsG4lNJlftiUpICaLRkJY8aJyl4DOFSRYvfi1FQ/i6tqj1PJknaILDfeVeP4CUgfDD4F3/hb87/ptmw6THvP1NSHbRVAwP/BZpL/8Z3DHC8jVUE5sYdu6hgBhKXm5kkIyRyEpwyuvyoKZIM/0lWdF3Y9IybblYB75QXmmJizhqj1x3PUIBXYiEr4TlcGbyBeOQmjzP0fl9z8/5Ih7afECS5JxAjY5AgHJI2c4TvcCUQI/Ak2SxQJE8ieLlQOW9E2gSOBA9wpHzwpXQEr+5U9h6l7+NTdL4UmpVDgOoFJ4M8kinjmUQmVFmt9kMfYYkNdSncfqFTUsVsqwoThGp5MIuvIIBhhvsmCGgCQaKsMV+P/a+wtwu87rXBR+F6+112YGMbNky8wcJ44hZIcbbpMU0ts+7b3//z/39Jx7b++Be9I26Y3D0NhhcBwzxCjLsmwxs7SZYTH/7zvmmntvyVuy1NaJ02hIa885P4bxjfF+3FATRYUWIhtfl9A5mMb2fVnydAl+gqnxXATBfBxvv6IKFQSIrsS0ksnE4OkkCChm6F+yRqZyQTd8teYiE/G7a23sJFBCG03PeMLwzF7JxDhToiIXtCn/KlvlWaN4KhOR3Ak0VbKsNDMgO12f1tLcYhHqGJghlps6ezq5WyM+0oVFdmLjsbjlQ6QRQQFaPVWeWh+n43m0DKOO5a0ZhN6+XpOjkQg72Yw/z/JVnaoOVXcqp1QqyfppsHAsC0yDSkivmWwRGQHHSXgynZz8yo82zlRoJoB8oBkkFWCpQLmuglRHj/pIF1ILTIlsPadeWFYqLysT4gqvj3yjytVIoRywXpR/+bVw5Jd2Kj8v+cz1+2aSW5+n0mkA1ZABquVz2qnQdT4FBRUTK0SapkJ8ee9hE0BXr1xk50+9fECL8by4Yvl8gp4s3RbQUFVJ8y6bL53fUol5LVTALBj5HxiP4UjfEM0bsdR2+UkYvb5ylDSdCTWaytsQqUZ9xpJpQ/W1RKC1FSHq5yJ7GxNWqGrEUbYs6k6b87StpWT8vtEEyANoq6vE3KZKA4hS4EqLdiDqsK5qAqEI0fCJgRiqKzXCpWkkol8ql+a6KsxppNBgRTo415lGUu3q7+bN2/DcQ99EfTSN0WQAc5ilikraFcSswLPbJ/DOd30YN990I107pLxt2LDBmF+Mr+tkdEmzSILoVw/8Cs89+xRBE9PFtKUzjMkYDTacHaXAqK3IEVFnceEFl2HBJe+zURaH3Cr1oH/DRgy+sAE+NkL1AMW8AoLqiahsPDRvu/FaRJoa0PPM82i+8jJkx8YxvGUbWq+4gs/tyIw4a6XqL7rARrpiR46h+aorDPzkkgkMb36NwI1uKFSqFi0iEFuIUfpPj4wa41e0d6BqwTwMb92BXJwCi/+qFy+Aj+U8tme/NWQv667+wrUI1NQ4JSu2NJ71YP/RLhw44kz52Q4/Kwc1TEeimX/ZMUtao8ACpb16cSqyaX7oWn7kTV9q2JPgSeHJjL1EfTsNpkS+C2JWm4ba38KASmTlZSXn/NzXMumok4mhBPqPj6L3yAi6D41gqGscsZEUMvEsMuwhS5AriLS3Eg3hBD7f/nXUl8aRLui8OSoMBuj2gl9HuSx8Sy5ExV99BV5beP7bo1JiAsn/+Tnk9rwsIcCmy3pku9NPIwiFBiaviW29nW1rDjtZLRTUNeSRqloDTlo2IF7RQnevV2s7qtgRbGLda9faEnbmFiEUmEe2aiJfzLRj6FQ6nflbj6RIBYSk2CU/9dO7QIym5qS0BYjUxiSz1C7cUSzJKZHkl0CC3GhkSv4F0gSipNA1GiXFLDey152pAnMCXwJVAhcKW3FL7o4nPDh4LIcU7f1aKiDOY0V52LHVKNSiBq2drMJELMcOrAcFjx8jIzGbQouyU29Ngd5GiIn2dlPpstMvuUC1YdXS1z1MvePHSt0xWpYFggp6TtKbWIUqExfMqgxVfnoKzDQ1NaGnp8fKWWWldWey18+tI5WbgJnqQeWndWkqQ5WxdmGqTpctW2butZFAT9WN4nRHFxW+wpAf2clMYShsxeHaaUOCUxhWC/bmSN1TymuS3IJz/Djv0jXqkjgyV/WjCpoqdT1pxD90Zn4sBH6XP53Qyvxn79N9sr2rvh3HsrWX3wnNPOXXN4ythzuxcm4rFrW3YOexLuzr6scNa5fZCNWGfUctK1cuX4AxAqrNB09g1ZwOzNKJpfEkbYqor4za4vYtRzqxtKMZ7XXVGEtlECV4ERLdzjCbq6Jk7NOPUKlwnth2jD3kgh1a1lwVxtKWOvZi2FI0jMk/cZrr0NH6KjZgAr4gUbEWlC2f08Ceia5RGUNTTYQK0Y8w7YdiGZtL1WLzPvZyzA8bm9b5BP0+AqACgV/RpsB0v4/Wf9VXR7C8TSNs1voYryrTrTq+5fZgcMeX8asncwRUQbSwl6xp0FCgZL2nnYeSmL/sQnzik59kT8FZhP/888+jt7cXd911l/VGxMQSQqJt27bju9/9DhqjRN3skVVFNDTMxkeGbyBQ23k8h8ZaL5Z3BBH1p5Hyt+Pa2z7OxtjqpI15EWMaWxVLiLORje/dj0Ka5cZ0CVDIQYB5rFm3GhGCOfW44oeOYOiV1whufGi64nJE2loxtncfJg4eoh8f6teuRoBAVmHV0l9ufAKp/gFUzpuHxPETqF662MzSwyM2mpU81ol4ZycbrI/uV6GYzSE7EUOUPJXs7EZk1mwEyANTTYCpZ7oEhqbMCKgIpgSqbA2VGqIywHxohNxgEN/dqS0Nl6sX67O6EqgSYJJzx50bpkhhUZYoKAvTcafwyz+mIkChNru9mfXzFgdUoqlCYzmqHPRfBq6FnqKyozPRvpcQ//LfIDcyYKC4LOnK5IYzjQjGgu/6LELv/XMb0bQevMq0bP1mkoR/9hf3IvPzLzl5ZrxKrqZ4jJdkRncC3BK+Gkn1VTei4nP/Db6LzvaqGifPTkm6uZpertOfvx+kctMolICP5I8UqpSzFHueck92LhCSbJJ7gSx3tMkFBXqXcpcfKWB9CwhISWuNqBS8wpZ/haXOo+IRjyp82YkEGhxyytopS/ohMN55eALFeBrLF1ShVid/s31KDahzXUn5KJKvsSTrO1dCfU2Rdh70DhRxsJuYKu3BwrYCFs3Rydsa3y7XIj2JP3S58u7dlOMDAzYC1ErZJ7l8/PhxG0VT/pUPyQWBTM0oaD2YymIiNk6zKFLM2zA7n3PnzMUJysOFixbaFKcAy+8jqX4cAKNCKnM4/0zx/xuTswxgmnu3Mdo7f9OtJuMrx8V/k/Jr0p+rG6Z5fAvRjIBqaCJOMDJmjK61T3ZVDLWXvuVax7QrVxq50uFnATKMpqk096r7b6TknLUo7HVQmWoxoF3cSr7SHK6KSYCjpa4KrVrLUiYlRY1ODKiC1fvIRIIgJYMCw2STJ5gYQiLvwc2r2xFLpO0AsWqCI+0s1KK0WoIfbYnUIuQ8FbgOFqujWYa9lGg0ZLu5PB6NTDFfUrpMTYK960RKxSAM7bGrVlJaR8T8tBCMSclWVzBc5lv5d6qUP1U+DTxp9ijGt2B85CAOdmrEqYr6JYWCtxbByjlobarGsxt3o49dptve/jYsXLiIZaPCcHtlDimsjS+/jJ/+5Ge4dFUjVsz2Ynigz9ZxLe5gGZeqGV69XQeTyVUwngpEG+ajum01anQcgqXLYTSXGfuefhZ9zz6P9ltuQO2qVY55Od2DGzZhZMdWLPjwB23Ervep36DjtneYAk0c76TuKWB0x27Me/ddKFB6dT38CKLz5iI9OIyWa660acL48WOoW70Kwy9vRo6ArZagStvSAzW1mNh7AK03Xwcdc5DudS52Tg8SgFHQTOw5gJrVyxBqaCyn+PS0n+B+v035+azcBI4EglQvqgOnwfLJPBlI4qfan13Ozaf4VWuhNH0XJSCsosLQmWgCXAyFZeHwnJ1OrPBkqvpRqPr4A6TcjheR/n//GsWJERbGWYBJKiSBqTBBlQ3vl1lxiiPfDCpzOes989DXkfrhF8tV+noF5vK81SflmCdag/Af/z0CFztX1PyhkMpAP/F3ngBII00ifat9CUSprASGXBAhO4EIgSZ3dEPASE+NkOhdP4EphS2wJLvpflzApqe+5U43PJw65TcTJdgp3bZfG018WLHQB20MPz6YxUvbx9npzOPqdXV2mK/o1UM57D8QY8fVh9XLIjbrsGv/OHLxCX7XoKPdOQtMaltT4EqL0qi4lSYBJL0LTAkwunmSO1cmqFyUR5WV3t21YwKiIheAqgzcYyY0MiTSqJPMFaZL+n4rk6PvHLl4OnJclJCmrE9I95e8qAoIG8hUfqdLgtOEqDKxsuBTDkT8dDvZZsxva+OyUGfJ3hS6E4vIMXM2USVyGllnnfm1Scq117PsfnqYZk1/ZMc+You0OmAkYYVKbSKooI6MZ5lH6m2FxfRq41Ub8YfyKZoRUP3raDJF/yZScqYzmBWU5dj5OjkO9/uU4jzJmWNv5IbDOCaD5N/pvqc8O36cUWL9c96m21lFa+EbFbdjfjqaClML4Y8cPoqe3h4sIrDQmim3oZ6erGvN3xT4miKlnqErQyI3GeUoJw4exMSBg/ROA213UFpZvpo+zTItmdFRzL37PfATgHY9+CiaCJTyEpDHOhFdMBdDW7ag9eorUUxnbWqvcvFCpHp7UX/hhQRUQ8iOjqNm2SKM7tyNurVrMEhAGKprQPWyxbZ4vX7dWqSGR1BUz3dWB5L9/QRUCzCxez+i8+fYFJ+PIEcjglOJP5n2HzyGw0fYzSTTaqSogsJTvcxoRQjRSJiAyQ9dpqkDRq0sGYyEr3hJ7mcUWCwOq/c3EGan8uMfCuUPbkfyn/8Kpb5jZDtnnceZyMNOif/ydyL8J/8XvJHKSf77bVAxQ+H3rf+E3PO/dMDfTPEyPapGS5bm4Ztmo+Kz/xX+lZc69n8g5Ip78XSegMoFAyKNPknxy0zAx9bTEAzIfPphvJqykvn06SYdoaCpPQEITVvJrc6vq6/XRpEhAx8CJ/KjaSjFr5Eq0ZkAlZLrND9NcQFdA0X0DMTRWEUAX1mF3YfyaGv1IBRWp91L+ZoCMklctb4RYzF20As5NDdIXgSsvYtcWd/fP4DDhw9ZWjRSJpL8EIhU2Sj/Wu8lwOWuc9XhpfrpzECZKc8ChS5wVL5VxiozASuN0KlslGeZrVu3bjLfv0+yJZUv4v/ceBS7bZ2yz5baaAF3kMCiLuzHHUsaccPsejx6eBg/39nLcvDhjy+ejQubHSBZbnnOa5ky1Enf3NGNJw4MYkFTFf720rloJWhxSO71O1U3OnU4XWO7ZqeGv5V88o1XTiCZL+Ce1e24dWHDKS5E5Ap6t3pQMHz0JLL47y+fwEgyg3ctbcKcah1m7kV9NIiBCXYw+H5wPIUHD/RjTk0Yf3HxXLRVOG3DU3JO9nNC4qvtGjCrN6LpmeC7FPpZeCyrf/5zAYqIoEa5KtNMTKaGOzA4gNhEDEUWkIaVtciuqbnJehUzklNSp2XcsvVpabo/S/WMHkrWuHbv3m0NLGC7xWLluWkt2hwz4aSGpl5PTU01G2vBGpgrvNSTUwMWyU3HLC0g9yAR12mvDkMpLRJiekrwyJ+SooWFyr/mzN0e0nTKMwx33ZKRPE3mQ7nyIljLtDKMQjaDzMAQdRLNtKWZac5TEOZGdZs+Gw/LW8csWJixuE0NButqLU15CWHmp0Shojvk/BrK143eNNeIV4D5LjKP+mm3YT6ZMrdiG63L8tFsZrKSd17P05tEU2XsvpWSVAj/8OfIb30OpXCEwtORDcY7M5GUYrQakc/8nwheeivDOVnkvZmU2/4ikl/+S5Ti4/CQJy0TM5DSI34rZdPwr7gM0T/9n/DorKE/JFL9qXwoXwqlAibGxhHwBZDney6rQ3odmSQAJbkioDAxNoGKaIWNAulcO03nafpcRyroXEAFV085MEzAEWWnRseSDA702yyBFjZrGk3yJli+bUFAq1DMoa3FuYbnZECl0IwD+d+pr38zFylI0W+HHf/VNJVMtwzOlaaFQD1SSsT5xo4l9btHHWrpyUp3c9W5UYo66+83d2IHQcqc6iD+hiAizPr65cEB/OYEO8wM/j3Lm7GiJoKHDg2zLj14D0FWYySEhw4P4tW+uJ33pMXwWq9889x6XN5Rgx/s6cPDdL+ipRKfW9eBF06M4ZXecdSGAnj30maEqf4eIEg7OpYy/dfETvSt8xtwSXsVtg4m8Mv9A2is8GNBXQSbuiYwmspheWMU71/egjh1zc9pn6VqvXl+PS5prbaDQB86MohDI0mG5zF/dyxuwlK7yseRWccImv7Ha11496J67BpI4BGGsbajFh9e2YpvvnYChwimPrS6De3szD95dAh/SiDYPgmonDk4pwpNyf4WqSykp8c6HcSMsrfzy5//Alu3bcXCJYuxbMkSNLY2UwGHMZYcR093F7Zv2oIsC+DWt92KG268wYCWgQ8i6GKxYFNE06fVTiVVkuKbnvfpaXgjKmlXh6qBqFU9FPmTYFDPRj0XgSWBKQkmkdKi8AWUBKLk3hUobtpFeqqnJDOFp990Ozd9Sr9I4Z1tms/TeTqZrPVPe3PgUO7pHyH9/f8bhUyK/EW+tUVI5HWHDV9P+Ry8rfMQ+fMvwr9wTdnwzaXC8X1I/tMXUOw+AE8gxLZRtjiFrDNEEOBsPw8gfPdfIHTHp8u2fzgk2eFOcWtTyth4HPGJHBWuD5FKAqxcEYkkFV8pDlTkUfJr0Tc7cTl2irLkiWAMgWIVqn0V7CgRKPlKyKSBeIpgWrvPxnpR4c8hlvVjJO9DTVU1QnV1iB85DH86hVRjEx1HER2uR9I7ioZ1YbS0NqFU8LKDRh40BnR50anMkzXEv56ms4ZCtKjs661A5dSVESQ1GD/OYQ2iMb5arvSZF7mNLyN171fZwdAUI00TKQSuuhqRz35KyNXxcw6kEaq/f+U4dgwKUEXwv11CEBENENTE8eWt3RjLZHHzrHosJEC5f08PecOPv1o/G9VBHw6OpBgn0FoZwotdo3jy+Cgaqdc+dUE7dg8l8QgBl85/UqcslS3gtgVNeN+yZrzQOYpv7OhFiHzxkVVtmE3/39zdi8MEOXcsacKC+gr8y44exAslXD+7DvNrQ3j48BBOTGQIuupx3exa/ANBYJyI6o/XzcIow/4+3bcwnPcR/FUybT/a04/DBFfvXdaCexinzvJKEDzuZL50T6E24rGZWD7m10ZwaDiJlM6bYJkKZDaGA1jRVEmed8p0csqvMDGOiR/9EJldW+EpHzZ2Kk0yOB8lNUhWjNxJ+GprsdbKiPnNr9yYzbSQ5Eyp8/gQvfU2VNz4Nso42ZMRmAwBAvf5yCOP4IFf/Qof+MiHsGz5UsSTCWSY5jTjyRZyRLspZLQ7J+xDNpnCjqdfRd/e4/jMZz6N5ctX4N5778WWrVvsKAJdqaKdJZ/97GdtONolHaYpd3fffTeuvvrqsinQ1dWFb3zjG3jve987ufNOpNGjr3/96zaEq/v0HADjKBnnd27k5vVM76JTv8/TeXoz6FQFVoyPIvnlv0Zh27M27SdZrz+n40SbAi/m4dX6pE/9ZwQu15Urbx7lXn0aqW/87+x59ds9amojaiunktKrVOucGQ87Nt5F61DxN1+Dt+b1J1n/RyenfJyR7r7uCaRGw/CFUqhu0ipVLzrj7Bh6o6jO9iJVHUOqKotgzI/aTC0KxTg8LaPIDUdRVWhHMt2PutoBysVGNDSswkjfMYQGDyHtC2IiUAc/QVfbsSPwq6NJ3kr7PDjS3oboeAcKY8Tf80axcMV8hAJa/+Rcti8QIVIqVW+5wcMojPdY/VnaBQZpLvXDLrM5FEjW+l1HTtKfjRHwn3SNSG7oVmmwD/00pCLiw9haLwrfmJt/6Ffh6Z/0nYlf2RspbBk633popU75k8T3ctRFC08hltNqX86LEyTd8kN/HdsSwguuhL95oRz+qyn/6hakv/ZNG5XyeNgZik3Af/VlCH/iY+XMnBsZoNosQJXAnKoI/nL9LOQJgH6wdwB7CEg0Uffh1S2IEMx9naBFa9f+bO1svNw1jMdPjKAlGsJNc+oxkS/hiePDqCcA+dQFHdg5EMejR0YQCGkszYs042kMePHZC2fh8GiC4GzQTlr//14yB22VQfzDa13Y3D2O6+c3YE1zFPdt70OBZfunF87GMgKsL23pwsbeCdxGQHUt4/viq50EaVn8CQHVkfE0fnlwCO1VIdwytw4NxA5FplfrvQWYVjZEEWa6uhNZ/E/6Oz6RNkAlgLWyPor3L23C93f24EgiR5BH3EFZsqKmEp+/aNbkVOXk1TP548eQfOZxVjAFIv/Z8L5ZsPdSXQtfGxvB+DhKWZ2Enkfl1Teg/k//CtGb347Km261X2FkBJn9e43bAwsWIzB3AfKjgyil2YXRLiyGacBAYfJfxYWX0G0ZLctczMXnyy+9jB/99Ef4+Gc/jYXLFmE4ncBwNo2xbBLjqTjG+UyVdE6ITjMFYoMTyFOgFllAW557CUuWLEUnQZF2bnz605+2oestW7bYgZma/xZpyu3b3/62DV/v27fPDtR0wZam73Rq+aZNmwyI6ad1A1/60pfw4osv2lD3pZde6vTyrBGorM6dSaeDpMl3NbRp5iLn25q8PRWXIxz05bxN+XDcycVvj05OgUMzmZ2ntzKJZ6bzjScYgW/WIhT2bUZxTGfgsANl1TpzvXppXFLvt5BFbsNDyO/cAN+cZfDWO2tGpnjC5VHR9LCm7B2ayY7Bd+4n0PsCsr+8F558FiUJAVo5ymm6nymyECkPvA2tqPjz/we+1nlm/odHTjlKpiTiaXZGKetzBECjGXZax5Chgil5gpjfUAWvv4TB/DBavE2YVT0LsfwYcr4J9mrDQMKDxqY+BIJa3J3B2HgfxkcKiBRTtm4pXfQhXQAiY2PI+v0Yqooizw7pibE0cvkAqgs1KCao6AnYqmqcpQru8gaRW4/FkRPIjxxHMROjVo+RteLYdXwIvYPD8PC9s28EB6i0I8UYKku0Zx5iE+Po6htGPjmOSsSRTYwhn5rA6PAIgrkEfOlx5BLj8OdiFg5S4/DmqUPSY5gYG0V2YgSh/LiZF+i3mByBL8e8M2ykRuBJMbzEKM1plxoFkvyx81FKjyITG4E3O4YS7fN0W+Cvq6sfgew4fNlRpCdG4aVZnmF6+MvSPRivT34n2MaYZn/TQvhqzrT7XWQQzkopt2cvMj/+CQqbXiOQ4m/zqyjs2YdSKkFblqkcEaRAm7v2H0D+lVftl3thg9bSwDd/rjNAQpq59VBlE4C+1DlG/asjGwr4zdEhvNA1TrBRxNLaMP54XTsub6vF7uEk9vTFEKYwuLSjmrq7gCOjOn6ohOFEBn3pPAo56m221RXNVbZO6UD/BBaQB/5/l81FnoBrN7+3EBStbKnBkoYKHBqM4xGCrl8QDOl08wtbq/Gxla0YYFpe7WZ5kqUv7KghQAoSbI2hn0BoUW0Es2vCeLWT9ZktYEljlU376Zqyg8MJG4F6tTeBzSdY7rkCLm6vQ5OBIg8msnls7BljhyGHANuDrpFriQQMcO3ujSFGe41keQol1Ed89FuDKm3Uk28KIZM12YP7Mfadr6KYTpng1PqW0LKVCK9YZaUcuuBieKurkdm1HRO/+CkC8+aj5kMft7ON1Eh1OePYd7+JfF8fGj/3Z3bfUfKpx+HRlFVrO2JPPYLs/j3wVUTZgPMILV2O2k//KTzl6TilQnJa018/+dHPsLN7L97zyQ+SkT3o7etH30AftMoo2liJikqdzEuMRk/aveWjlO/rGUIqkcbWhzfiMx/9OHbu2W2ASFNuWtP0t3/7t5g7d67Fpe8vfvGLNuX2vve9Dz/4wQ9seu0LX/gC5s2bZ6NQOtLgyiuvtJEyXROzc+dOW6ckd4cPH8Zf/uVflsHZ2Y1QmbA3J9PdTSkWA0ZyUzaXwHPKxDGXZykzzYfLR0mjdF2dbC9+hAn4rGkpAicSc1t+nZGcaqcvOjwpHpmamezOEMB0Mm9OePrvfJPO0vt5emtT8dB2xL/0BRQHyG/+wLSe+DQir1gv3LrkfJOUoxDVAnBf8yz4b3o/glfdCW+j06GZZBKNLDBA499Jej0DlUb6CdIeROaJH6LUdxwlLf4Vz8ovnWuNl7xNdgRPJY1MMR3hz/8PBJZfXOZ5xfOHxaSSryoi5wgRLVPIsGgyCITC7I0H7UL6mBan19SyqkOYGCE44D/dG5mKp+xIDO2U1ehPMpk1+aqRpbExghIf3YUjGCBI0cG6LU0NyDA+yRVdVZZmPMlEwjaVHDxyAM0NLWhpbqUc1nlWPtto4tTGVL3ku7Yh0XsQveM5tNf5MBTL49kD47arqj7qpaIk+OPv2FAGKSq6Rc1BdA1nkeB7dYUPx/szaKS/Y/1ZpDJ586PjcSpol6By9lFZppm+mrAHo4m88UWQKm0iUyBPFVFf46dSBQ70plEVol7kv7qIDTnYznWtdT0xkkVrNe343Vjpt7SqnKNBuSrx6UOKipzcSuVdZJmUcPOKSjy1Zxx1NUEMjecxMJbFu9ZUsZx8CK65C8HZ6yz/M5NCFTmtJr9xE9Lfv1/rSVi31Kfia42wWVssD5WVy9PkvMx0mnoqicBVlyP04Q+Y39OSgntdGz0bmqpHLWpxIMd0mrKfiUwfmrV0k9Jg8HAayb/IDeNM4ZUDKLd5laBy5IbnmurNvWLrdXTa4KcsJkeoCiPDSG/bQtSdhLeuHlW3UfjV1yO4aCmCK9YY4Eo8+QiRc51jp4ZEewcQMSnJOHyREGre/T5kjhxF8uknUHHjLfC3tSHx3G9QsXY9whddhvTeXazIFFF4CyLrNUJVzlI5r+qlxOITeOm5F9CxrJ0gzo8jJ7owxoaoIoiNJNibGkdyImV3+NRUhUyYLpo3Gxmi2u6D3bjs8suxe+9uxMZj+Ju/+RtbYPmP//iPxky61POrX/2qASZN6WmHi6YFt2/fjr1799oVMM8995ytdfroRz9qZ43cd999uPnmm/GBD3zApg9fe+012/Ir8DVVmK8vaXcRucMMZEf9NAzNp9hcDXIKj8lODET3Hh8bJM3kV+GzTOTE7iQrx5NlfY0/9gSyPZ0Izp3Hso8gN9SP3q98BR72IEIEj0qZ1ng569Tkz0mronWuINC7zmJyWElpsJ/SXXZ7NqAqPz6O+LZtyB07ikxPN3Injtu1Nt6aajtQ9Dz9fpOnvhWBi25B8fB2lAa02/L1wtfhErVljXA4wtdYR6Na6QQKu19C5tffQvaBryG3+Qnkj+xCcbiXdkkDXaUclSp71KXRQRRPsBe9/Tlkn/kpMj/9MlLf+z+Q/tXXGcZGlBiWRruNN8mjduCjopbJ6Xg1l4Z3yVpEv/Bl+BeuNt523J7G/X9ocvKsnUo6N0k3B6ilBwimtE5TQECgKRLWAZklpDNpVFZX2vpQrQMNElSECL50crcu9c2x3rIESrqQ3NZmsVzzLO9EPGYL2BVblp30UChoZwFqUfK+vfswu2MWmhqbLW4D3nQ4fYTKTWdxoh8T5BMNQurKsmcOTFA8lbCgIYQVLSFsOKwDQktY3BSw9TcKqz5McEbvUeZnYaMf1fS8uCGA5a3UT2E/Giq8aCOwmlNLcEi3c+sCaKnyoaMmgHn1AX77MYfPJc0htER8aKoKYinfa/i+qi2I1soA6hiG3DTzfUVLGLNrffwFURPyYhHjbKry2xmHixtDaKv2YhbDbqJbuZ9FkKa7bRcQCLZH/GhkuGvatfW+ZPfRBtqWwX/GESqH513Oz1OX5ffvY9myrTFOtTlbfEM5bi4cx7aeWPra7vXje4l6wjt3NnyrV6nwy6HNQPLrvpAczVB+SkexXhyc4mgNx15/mRba69YLQVHXv+OibD+d6HbSCUk84Rg4/OF8TXNQJkfaOCFOf5t6lskC0Y/lcgpoctOvNJnxNDuZ6o9jfkqY9jn1Xd7lR6Y/oBGqe1GMJ+Cvb0TVe+9GaPUFrKxupHdss4oIr7/YboyP/foBhlFC1R3vtREokaYCE8//Btm9B1B5ww0IrlyN5MsvIj/Qj6p33EHAlcLo976J/KH9JnCDS5aj/jN/RmSsop4qJjVabU/dtnUrHn7icdz8wZuxZM1CHO3sw6Fu3cVHEKBGUxHCkllN7BGF0FzRjFee3IQXn9uAu993N9ZftN6EgX6a7pPwzOfzNrokkCOwJHNnV4lDsncXlYtk524TdpCyYy53SqPstWB8qpfr5qBM6iHoQcGVi49j7JFHkdq5lw2lGhiNocCGVHvXbahYugKjDz2C9JbX4G9vRyEWs9PMG9/7PgTmzMLQM08hv2UvK4qhERxlBkdRdefNQCKJLM39LQ2o/+DdGN+5E8knf4NQsIJh+5Bn46y+8UaEG5ow/OtfU3mxV1ddjdzEOEJrWPbX3mhniCU2vojkvkPw19ahmEojl5hA7Tvegcq580/Kt0umjCaZyMl76egxeB5+CKVYXAVnJZHTuVh33Mk8ObuoHCCpHtvrSuokcuOcKe7T0bm4PU9nT1bX9ub81TUQmV/ei8wDXyW6z1P2aKG6Y208ca4knmZ7VEwnkerSfqcI3LMgdVV04K8lyNZ0Uta84+MIfeCvKcMkq5xcOQLfydcfEqmtuO1FskwyTDJRMk1PmbnHAOgcJo1AqUOq9aOSn/Ine8lQKWVnxMtprzomQObyJ3P3kE8tl5C9G5YuSlZHtrbWORNKbmU/eXiusQPDZPXkT2ylDtmPQ8M5huUAqcMDKeztTdhoT23ITzASRjTkQe941sCKVNpALAtyJ+IZnUUkoAUsb2NakgUMxnRNCcELgVhzlZduCsjTSZKATCNJxFw2jUQRjcFUDitbw3bl11iqgFg2h4j4nvIsQ08BulFyawjMBmLaZASs6gihf0xgsmA7zLpHswbA6ip0tU7B3ofjOXM/l/lZ0hiwKTEBHM0OVazTCNUFKoSzopk4Of/aNqTu/QY8Yeow1Q9lc/DqKxH6xEft+1zJbTWvJ8ZuCXDsZkrL6UynSPb6KzczxVP2z3q1vDhf03yd7F5p1X/TCWU/b0ynz6FDbqxnJg+Zz2SiTfl992t2MaU8F9mAtEMguGQpoldeBx8bR3LTS9LpCK9YTuWbQviiS2xnjaiYTCC3ewe8tfXICYRt34qKy6+Enwo9tW0L4k89TuBMAam5RjHishWomzblN52eeeYZPP7443j3u+/CseOdeGnjRjTOaoS3pQbLl87F7KYG9q4y6DzSjUM7DiE5nsQdt99pdxRpOu7jH9ep4VOLz10BMhOdzm4mc9fsZLvJISb7OpXy7L0N/uhH7JVvQ+0970XllVeikE0je/QoAg2N8Ok29+NHkdy7B/kMW19vP0p9/Yi+422ouuRSU1xD3/++XQrZ9LE/gr+1mb1AH7JDgxj+/v12VEHDhz/IhhPB2NNPIPHsRtS+652ovHC9pUwXTyZYt4WBQeS1lu3AMfgp1Kreexd8lVHEN29Cmo2vxJYfaG5kD34eIqtXI1jpHGg3Y9mUn65N6cQJ4NcPAuMxdXVpUES2ugaed70LQZ3CTjczlY7CF0mQ66e4JJBFrp1b3tNppjSdpzeHrO4MDKvMnXIvDXYj9f3/G9lXHqMCYH2pd8s6OrmWfjekFErZlYrk5/U3I/yR/w2+Vo3WOumTyBTWKnq0uPncAdt/BFJbE6kdzdiWnErXH/eDv5nJlRGna6Onmk+n6e1eHVTzI/cKj/9UV+ljm1HoO0C5AIylCzjQl7Ywayu9BC0CgQWsn12BCj8BEkGJ0/FUihkCnz4PFRY1nDYkqCNuxwfwXdkT+NanyXAaePn08lX3v1pH2dyUkJM/2smIL+ZWU9teKkOD7GQjrbOxaWd+Kx1yo02LWqZiaVJgDFscVyTQUoiSdHboteuGfKtRpIp1lJtzL6LpuZNbbvlNryD9te9QWTuAqhiPIXDVFYh88uPWXs+NlH4R66O7G4MP/prllEcTdW5wzmyzSQ0MYPSXv7DzBpkpln0RvmgU0dVrUX3l5UgfPYyxRx+jPmQeCzlLk1d6aP16VF50kS0d0n18sddeQ/yVV1CkvtJ6zEBzM6ovv5xlstbK5lQqECgO/+Sntu7Nw4qruPxS1F55lcNLpHR3L/Xi08hRx2pmTANC4csvQ3jWLEw8/ZTpvdq33YLoihXIdHVh6FcP2nKn6muvQ2lkBBOvvYowsUr9LTfaLNAbEevRahuZfXsw8q2voO5Tn0N46QqznCSrbP7KGZIXa0T2pWLWm5MBuTOEpmqVYJNbou7pFH/810jv3Y2Gz/0v8JRHgaaTTu998MEH8fDDD9s6pTvvvNN21mkLboqgIEuwF9R5SGTirs4ubNz4Enbv2W1rpLQm6iJWkKuY32zSfLQYeDL/08kUkReJo4cw8i8/hDeRROjS9TouF/GdO1BJwBmZNweD7EkECKwq2INIHzqE3I5dCF+4DjVvuwnZ0WHEfvprO1Ok4qZrEb2CzMJmGX91E5KP/QalijCqb78FlctWYvyFF5B84imE1q5BaMkSeKrYs9x/AKkXXkbFVRcjQCZKaCFiLo+Km29CqK0ZQz/6qa1rq77mSuTYGOIPPYmKC9ag+tZbCIBP3u2pWk6Q2YOPP6Zbz2zqxcm7mjGJylV8bDews4tn9a7pRP7kQAC9dDXTv2YNxicmcJh5VY9V5E436KA89ZJ1ppd4TL1bjRTqXC87/4Zm6vWqBy2e0Ho49XaXLl1qPebz9GZTua5V74M9SP30H5F96UF4dIGmjQC9nlwecvydO5l/enb4SKHIZPqz/KbNLuQj3+XvQMU9lC3Ns2krBeOS8+a02fO84tCpteKWa9lmsrz5t6ykHJoynwqDbd3cT6eyu1Odkpzg9Gd6WCT7LJsRMNkO8rI7S4MBGlnzna+KU/aqUedNGkn+zdp8Kh+2vs6MHTvHnZ78KyvnYeYWh8XlmExaGvFd/5kGl7+k85wrv/gtOzPkz/yUY9K3kWupn1ItPaFPx7/Xy3akjsq5ksVnf1CkfC319Nq7Nm8J5HjVye1od+I6B7Ksl/2kjhxG3z/+k00ntn3hCwgtWmTmSerhvr//e3ionxs/+1mEFizAyI9/jPhzzyF68cWovvpq9N37Vfiam9D6F39udTbwzW8js3Ub6u55L6quvx79/+P/Qa6nB9HrrkXDe96D/MgYhn9wP9L79iG0fDlaP/dZBNhBd5OvnI7+5GcYe/gRBJYtQbG/H6VkGq3/n/8V4XlzEXv5JfR/7WssTz/q7/4AgduFyPT3wVdVhfDs2Rh98kkMf/s7CNBty+c/j9H77keCgK7+U59E3c03Y/Db38U4QWDl1Veg+VOfgq+sq85Ek4AqS0A19u17UfuJP0GQynk62dktJEOIjvNyCZffmUW9WUbd0udTQRvw4s8tBFH8yYeR3r3TABWCAdpN2bp+RFKw999/P375y19aT0bK94ILLsCBAwds2Fjrmy4ner2YFSYFfPDgQRtWFrByp+vcoWx3aFvkng4sJS57HYipXX9yI3OF8QqBg+y1EF2n/0qh69A7DX3Lj94dMKAwld7pOXRIedHPemIsoSKZLZ9Owh+KwEukLMFuZcseTSGZZG+KyiBaQRSfsoMvfdEq4hI1BrqTMuGrL6QDMOme6VCUTi+LwiQYthFAjX7lxseY9gD8bEBerXMgkCtpOL6yCqD/3MQY4y0gUF2LQi4Dm6RLZlDMZuCtqzWApV0MoulCVHWcemUT/I8QUDFfWqjgYZoFmpQSS6PAlPnhj99a/Kqbwq2d+/lkw8HqNVYuAs4CQSpnfYtU5yprlbHqSfWo8nOfIpv/L7vX0z2AUH4FpDU1oTpVXYlklidIE8mN4lNdy6+eJyuK83QmKpe6apvlx/pU0ZGHcq8+heyj30fh4FbbMOGxG+Kda57kTgxgikYh0JPxwzmQ4rG7+RQ337UuQ8rWw3oV33kXr0X4lo/Cf+mtduG3gSZpNaXP+XOe/h3JARIqV8oiyqjR8aytW6qtDjt1RRvVsUaGbCSwXN8m81T/9s8xdK8WMT+OSfm/Y25dVn47yysEQFySI+kXh7fkOZHQ4vMMGmopmxWPEuO4LIf9enLy4pIHY+NpdHWdQG//IX6PIhpJsOOexMgwZRWxTmNzC9pa5qC1tR0d7PBLhpyWyhHrhO2ukYwjHmXMdLmAbF5jBA1RHa4KHB2nvqL9gmrKKOsgvj7VOnFd+kq6SnpI8s3VS5KdmpKVfnRPdte3e9i0/Ik0HauykSyVX+k8TdXKjeSs5OdMcjF95Ah6/umf4KVOavvCX0wCqlRnJ3r/+3+HJ55EZM1qk/mpHTtsk1v9Bz+EEIHU4L332gCKr6UVhYkYCuwsV1x2GRrvuRtjDz5ov4qVq9Dyv/wl/LW6lJnh7tuPvi9/CUWCq8aPfxw1t9xk5qL0gYPo/Yd/1F1AaPuLv0B800aM/vgnqLzqSrR+/nN2APgQw0w8+bSdUOAJBRGavxC1d7wTlesvNDwTe+llDHzn2/AkEwynEk2f+gSqLr3U9OMAAVXs0ccRvYqA6jMEVFHdAMFKUt05XOkkZFLO8EGFbhIqe0hrqL5mAXmooEqZLJ9hVF53M7wNzczQAHKHDyKweAmFJdEz/YQvuhSeQHmdEQsuvWu77fbLHdoHb20dgvMX2VSgFsyl9uwwBeslRxYScQQXLkLdZ/7cwnLT4yrJ6RWZp8DsZGUJ1Mj+Rz/6EY6wUsXEUo5XXXUVPvnJT5qdAJVAjhSmQJeO+Ne35uqlnLVGSiQFLAWtb7mVGzGVFLzsxExiQDGoGE7+FZfOp5IbXSfgXKPQQEZU/pXeqTSfStlsDnkpmbI7EyRWKSL+ZQsS8NC7TcDyf4nxqWq088VIQkMWKht6cf3aIJgZ84+RDgpVj06zbwIqMi/3yBlGuYhJ2qVSdBYyTpoorVkrA/1mosTu3ci9/LLt2NCQrEah/Jk0wsND1gtSYpSWfNCPbFMzCuEQvMyHCRDmMUxAHFi02Brvtm3brCELALkAV/UgQKz60poM1avMJBRkr/qQe9WHzHSlhY7D0OiVeEThSMCo7lTH4hOFpTBUb/InoSH3EkbuOg7FM5MAOU8zEevZ+KrMTNPLjeCqcHQXspseQ2HLs8j3HKUh+c9Gr1wFIZVxdmXtuCq3FTF73jkg19s+D/511yJ42dvhW7CGHTOXX8tp43/xuqOERWcX33k6GxIMoPxge993ZAi9AxOoqgtTNmaweHYjFsxyrnFRR29gJG4/9WdsE1G1Lo+vQijodKLsEEpa9gzF0D8QQzrDjl7Ih/bGSsxqrbNF7OKXgeE4Nu3qR4wdzca6ICJ0U0kF2Ux3rQ3VlA0BHD4xgAeeP4hswYN3XTMXy+Z3WFqdunefJ5PyIbkai6ew6eVXMDDwMubP78csemV/k+DFi/5eP+bNJ1BLAT//OcHRQI7vJcQJ3nyUNQvmzcdNN92EtWvXmIxyyYmxhFi6gO++2IVDAwmEWQa6a5Z9A5afphhLuOeyDqydV4ueZBbf3hOz/ulHllZjduXMQO2pp54yXSQ5KBnmnrUo3aTBBclW2QtMaYRf5tKZ1113nS2JkZzT0T8CTrKXfr3hhhtsJ/uxY8dw4403Wn5motMBqiTD6Ptv/xXeFNN0+x2oWLYMPspZf6Nz40Z80yvo+9I/IdAxCy2f+TRSh49g5L774a+vQ/Of/SlyQ8MY0GgS01T/yU+g9pprbNnR0A9/gInHHoe3rY0g6fOoKMenJUcD3/kuki+/RKBTi2I0Yp0rD2U9ixSNn/gjRC+7lKBtDP66euvkjT31NMZ+/FOrl6Y/+zyq169HiXpi4OvfwMRzz6D6llvR/PE/cjAJ8zf4ne9h/PFHUXXlVWj82Efh0ZQf8ZFXska6z0JyyeGtyTVUmYP7MS5ApZ02NImsuxjVH/yI7b7R7r7g3AUIXXARMnt2IfHsUwgREEVvvHVyu2Upk8L4L38BX1UNKt92K4qxCSSee9oUbuSyK+BvbrXF7RM/+wHB2RBCK9YSUH1+0r9Lpyo2fWsHns5/kjIVA+jcqLwKj+4EADRq9Wd/9memKKeTzpN6+umn7f4oASCRFK4Y0V1YqbVWYih9iwEfeughc6sRL4EqMavidC/CVBqkpGfPno2FCxeyXFmsLFcJhplIcfX09Ez2FMTcCk9pV9wKU9Nc+/bvx4rly20aS3kTY8v9rFmzLBz5kZlKppZutMNQ4EA3pGezaawkshc4GRgYcK6s8TnpVLxK++DggKVTo3pyJ0DRzXQ1sWEJeCqs7u4eunFG82Sm8jkbKh07ATzwS3g0zEy/WqeQqa6C933vRYAg5jz9ARMFUCk2hkL3YeT3bUaeYMvT382O1rizY8/OtdO0jnoGdM92ZOuy2FHzhCrgqayBt7kD3vmrEFi2Ht5Zi+GpqtcwpRP+efotkuCHqsmDoYkEdu7twRyCnoVzG818x8EerQLA8vkt2HNoEF3do1i9sh3tTdXOIDb96TDEDDuYuqhc+HrTji4c7RrBpatmYW5HPUGXlhEQhCRyONLZj3qdUeUL4rGX9uOmyxZiYTvrniRZJt2QpvzXpebxdBY/e2oPwuSbijBBTamA265ZwU6VlxicII1ySemfjv2VHgG95zdsQMDzAK662llgL3fd3R4895wX69cX0NoGHDrgw44dJSxcVEC0Anh5U56y11nSIsCnOJrbWvHhD38Ey5cusdAVjuKIZ/L4wcZubD4yhhtXNeLui9tZHiclpEyOe4emv59M0g/SGer0ajBA7+o8Sl9IT0iHSHarI+l2PJV/6TO5l51Gr6R7ZC4d6sp6hS33Cm8mShFQ9RFQEY2h7S++gPAi5wDS5PHj6Puv/41gpoSWT3wCVZdcbObqOqmlxl7aiL6vftUAVduffg5+6ti+b38H8Q0vovKqa9D+x59Ghvpo8Ic/Rmb/PqJN6nd69ISjqLj0EjS+5z3mx6WxjRsx9J3vGH5o/8IXULFkCUpMe/93/wUTBJyRyy9D7RVXop+grTQ0YOVdIm/5G5pRf9edqLrqSqtrXdHT+7WvI7ZpE6quvQZtH/+4s9GOgKr/W99EjLzhC4RYjmSUPOubYTR9+MOovfEGqyHjKasqp66mpvzsHKqvozBBRNfajup3vQ95orsCFXHV296OQjJBYPUYKph5H3v1Alahdesp9IgM6V+L0YpMuK+9g0DqWRQG+hC+YD1CK1cjvXMbCloUVlmFxFOPoTg2ggDN621R+skoXMlxmNohjVJ8hwWnowxU+WIWVbjQtXsBpUYf3v3ud+ODH/ygU0hOlk4K580jt7d9+rg0WiJyGrXzrbSJiZVW5UU9Gzfveqoh6Ck3rtmp+XHdieTftVf4snPjk7kaikiA0HWnp+LW0w1f7lx/Z02HjqD0C3bd4hO2ToqBIcOG6737bgRmO4DwPP2hEtuiCRz7I/FjpqdvLWdDTvv+t4Zyns6dkqk0jvWMo2sgAX/Ag8pIgCDGgyo+RybSqKvSUgYv9hwZwhUXdqChWt+qqXJdCTiLKGt2HOjD/oPDuO7y+Wisp0wveZ2zikw+iW/45P/DnUPYsPM4OuoJsGlcWUEgURFBc30VGuojJoEfe+EAxkdTuPPmVfb93NbjuHBpC46cGMJLu/vxqbvWop5pKzOjPTXC9uTTTyCTeBpr1rKD21wi4Mhj6zYfjhz14KorivgZxVrnCcnEkg2CxiZKBCoElpRxWptUKlLrM092LRNFsaa6br/jPXj7LTdQdisej+0ivG9jJ147MoobVrbgfRe1wa/50ZOohB3DGfzjzgnbZfjpZdW4oHHm+01fffVVvKxL6AmoNNIkEKVLlzVKpYEADRDo7ES5U4dcnWgNSAg4qTOtAQMtZdFNIfIr3aGDrfWuKUGNZGlN6kwkQNVLQOWh3hGQcUao3DKdTm+kF1/vZyYdN0ll53qIZnI1UypOT6cLyRl9tRmdM5L8uzFOhXEKoPoairq3i9Awn0wjwkqquuU2pHdtBcIViF53M4oD/Ri+95+tIGs+8jFqaAXmtWMTxr//PeRGRlArRapT0gcHkdmx3aYDM/t2OivttWaKaD64dBnqPvNndsrxZGMjzVSoYgSBKi1SX7VqFT7/+c8b0PjP//k/G/Po1HIdtDnT5cAuna6yzlSJZ7JzaWou9Q3cnUVYLp1tmtx3PUWn+jldOKeaTw9nJvdvSKyf0viY7XRxecxOzCbwdo/VOE9/uGT8WeYrQSpnzYx9khzedZRn+X1aWzKe1PeUkRFVGKXOKYbn6U0gd1RKf6kX2AHbvq+boCKHS9bNIZjSyIZTb/uPjSBHRVsZ8eK1PQNYtbgRS+c2m2plRZZHqdjhyxcwGk9jaCSBLbt7GM5sLJndQFzCWiUgUWg6TEfx9Q/FsOG143akwduuXoymWmftqdLj8IAP2/f2YNe+E3jHjWtRV02Axbhe3duFvpE45jfXIESEotOyVy5qoz8lwsnRzl37MTH+Y1x++SjSaR+Ghr0EHsDggAe33lrAggV5TMSAhx72oL9XU3xFZNOMk7o2xnedum38rH/MZC5XwqqVwBVXeRDw34XVq99mI2QJAqr7Cag0QnX9yibcfVH7DIAKODCewT/vJqBiQX10cRVWNZxm2UVCF+M7nV93KYs6wQJGGoUSqNLAg2YmNDsiECXdqIEITQeKtMZKMyTqYGuphPzIToMTOqvxdLrUHaGSrG/9wl8gXJ6C09rd1L6DdJBEZNlyq5vM4SPwV1fZQvLU/oPw6oLthQuoE1gfx44jPzwC/+zZrI4ivEx/fmICAaZby4YkIDLdnbb4PTRvAYrsrOcHhhCaNdvsffXV1nlPHT5kRzKFFy9Ggfkt6r2jHVkCQx/j1k7DbE8v/A319q7R8MzRY8iPEEjW18Hf1orxDS8xCQXUXHY5itRjGgnTlKKHWEUX/AcJWrMsx5xO5w8HbTRM53CKp42djJyXkw72zGx7TWN+tPMyg34UhweRfOkFFGPj8FZEbepv4oGfUYGmEGShhVbonjsnIC3wyuzdyTA2I/XqJiSeeQL540eQ2bUNmYN7wNqyA8WMoZl4X6NzsOfJOwDF6M6IybSUGqNoWk/zumvWrLFhSw1Xajff7bffbnO++j4TnQ4onAlAnA24cFw4DfRMdDZhuXS2aXLf9XTfzwYcnWrufp/O/RuSRsfUAFkvqOKPT307p+ifpz90El+Js8pcxm97KVPZxszK79PIePJkIyMnxPP05pNKeqpeNHWSTeXQTzDUqFsrQoGy9PMgEg6gq38UNZURzG6qwpY9/dh1dBjJZAapTA6DgxN4dVcPtu0fwCzaLySIqq4K4sWtJ7Dn8JB69wa6JhIZbN3fjRc27UUo6MeNVyxBe0slnt28H4c7h5EnQBkbT+DgsQE899oRyn4/3n7tasbvTFNpQKCUL+Il2s1qq8fCWY0YZnqrohG7m00MODaRxLPPPImOjuNob/dieNiDPbt1enoJd9+TR2tLAZ3dXry8UWtofVi9yod0ShtpSohUlAieqPDT2hBUsnVejQ1+vO99ATS3ehEJFTA+obW5yygOIwSZJWzrmkDncBILGiqwenaVXbD79b3j+OXxBF7sS+HZnhS2DeXsGAUV9Zr6IFqYL1HZqPynRJAWgJ9gQmcwVlVqHWgNqqqqTS/WE5AIQAnk+QlStNxF66zkVud8SU9G+NOolUCTvuXGHbnS++mm+0QFApGJDRtYVwVUE4D4CcREiQMHkXzlZVQsXIi+n/0MBQKa2MaX4Z81C7nREYz8/Je2g8/f1Ah/tBL9X/860oMDCM2Zj/GHHrW1kelduzH2zHNIbttB0LIYiT27USDoCre3of8b32J5ZxDqaMXYz39uxzGVMmmafx2lqqgdHzTxwIMYf/xx+FuakHplM3TlnWbThn70IwK7agQIIKWTBOQmnnuWcc8Ss2HikUfsMOpgewvGn/oNRh9+FInNmxFQmM8+b0dDyP/IL36B8Lx5CDa3sBqIU7SW3KmUyedJI1TjdvVMmhzp9BLMkTwKktOZvNjuGkOUQaI19hZyGadBCRhlUob0tOJOzmzQjy9ux1OVrDB09Yw7QsVadixPQ+XkOYL1FDoTaPiPTuqdnDhxwnoh6l2op6J3re1Sw9BU4PTpvfN0ns7TefrXkUl4e9Pp5+PxFDJZbXzhP1rpeBWd+6Udv5r66htJUvPm0dFSg2Qmi2wmj1zJb9fFVBMkpOlXm3C07khLU8JhH5oba9A7GMPxPgGyEOqrI2in2ZHuIQwMpyY3z+i0dF1rZDtMqYeKVDK6caKoAxI18mmpcnRDQVNyGiuh/fAYwUxbDS5aNZtykcCvawiHDv0IixYexpNPhdDbW2Cf39mNvWyhB+EKL2KxAj7+iTz6+jzYSGC1YkUJr73qwbHjzvpdLRNat66Arm4PunuAt92cRyhcxLFjBfz4J2145+2fwcrlc5AluNvVFcPAeBpzGiuwrL3KzqraNpTBhGZrmDfFrLTrsPfaiBer68II2yiWqzXLNcB82WBu2Wyqbhw9WdawBk6ZyEkzhT31/q8llmksjuTuPRZeZMVKGwUSFYgb0vsPmG6vWL6UfJJH+tARO+vQ39wEokonBTofrqkZmc4TyA8OIdjWLgTsbG4jzNDu99zgoD3zBGVFgqjg/LkoUr/lBgYJaOagkEghRzsdAyQGCra1MqwRlgvBbUUE+bEx5t2PXG8vAh1t8NBNtqcP4QULbFQqfewoihMxG7HyVISZh1pLt26JKRHGBAhS89SlXi0tGiCAHxtFaPFim2nz0EwjZf66WgSUL8vVVImeAqi+xgwwUFa2FlkrgeRUYx6rcCGyvLNwT0NnqtjwspVMVNQKJdfViXxPlxWObY0luJqsSoE0ggCvdq2RwQJLV6B+hkXp00lJy7JBugusz9MUjZNp7v3KvQaq7rjjDoQiYQyS4W686Ubs2LED93//PptH/8yf/LGN8P3WiZWeJe9I2PnJG4EZhrjP03k6T78vNKU4NNqUSGfhp1zWrfspymjd56eRjWQqZ0AnHCJwopLSKgD1xzUw5E71qrOn0RJT7fxPEUGiQ/7P0oNGunT8QW1VGGPxPAEcdYCOLmca1Ek3shfpFppPJk1Ay0mjBVn+o0e+4EFtdQCzGqLW0Rwbz2LL1l+gvXUTfvYzL6oqAxgYymJirIBIxINgWNez5HHn7RqZCqC+MYO5cwgWohYoSaNVXuzc6cWGDaAMLmLpUu0KL2D7dqCv/124/vrbENRFgNPAjUghOIBHbywYJ6EOmbkXI/EMdnRNaDIHK2dVIZXPYWSc+lPOSUs6qnFsII5hlo9ObF/cTB3MODoJZnXae3tNCA1VIRzvj6OhJmgnxOeody+cU8u6+bfoAwfgTeWGxPqWvhdN2TjulB+nU2+5Punp5tqKgW6cARK+sw7tKIxp7uydLwLsMp0qN9dc7yK5JHMQcFsKJuPWQ+G68ZX9lu0sNsZv9mbi8JadLabn9DxYHTlP821+yr4mj00goBr55j/bidu1d38YmT17bV1UaMVyFIaHUCTCzHd1I7R2NZ/HEb7wEuSOH0cpHocn6Ic3WoVc5zH4G5uQGyJaJCqMrF5jV9kUiUq1cl9nTMSff9rufAutXEdA9Tm2tNcDJY20aMG5hpfvvfdedLR34KMf+6MZQZXmfZ999ln09fSwdxCyjFJ/W+Uos+lkFusvWW/Dsi9v3IiqqijtVLBe622pZeYJ9CKRKC677DIDIwN9RLMEKCpdDR+r96NiTaTSWLJ0KdasWYvHH32EoDuP6qpqJBMxS0uW4Vx//Y3kryIb2QYMEGlrOnLt2rVmfzrSOrBf/epXtisxoEXo/FdgWG3t7Xj/Bz6A1tYWPPTrh/Dihhehu7eqqiqxbPkKjI2OYmx4GFdeew2OHjmKrhOdFATOeU06+0XMoXv6VNW6e+tS5u+OO++gMPOzl3Uc9/3Lv1Ao+nHXu9+FvXv2sPf12iT40rz8wsWL8Pa3vx0dHdp+fCYqM1r5bTSZx76hJDbsHUZcxuyFLm2I4I4LmlCpm0dPS/Jt7Ou8l3TMhRPu6en09qfaWCqtYZQ/XDpdENPdyBF5QU9rfE5oZvO7JrfEJGrc1E3RG6XTWZEiF5My5jydp/+wNMXkO3cfRX/3vyBcOYaf/ojtR3LeGgFbFHVyOlfCujU+zO7wYcu2PD74gRLlv5CcfiX692HnDi/uvCNPMFlEV7efMjRL8HYVbr/9/YhWzLyofGZivBLY/D9OUHr/pm6saquEn+nRFTtL2mvwk9d6EfVTviYKuGllo90x+N0Xj+OyBQ24fHG9jYR98/njWEJwdfWSBlRHA/jxy93Y3x3DVUsbcNPqJgLbaUBE+Sy/OTT1djqSrnSPE5IslU7W090IJXJlrHSJ3J2O5F7gWu4m5XKZHHD1xuk5ldzwTn0/E50uLjc/Itfe3cR1urRNAar9ezHy9S8jsvYCBJeuwPhPf0AQlUZ42VpEr7waue4eZKmEw6tW2DUm/qYmJF54BsFFiw1MiQPzoyMIr74A6d274MllCbrWI7n1VWrzLDyBCCIX0m7rK0i9shGBFWtQ/yc6h4oZnpY4ZUK7DwaHBhEnqHrh2efpPUWl/x5cd/0Nk26UIT03bXoZJ5iu1pZGA2LJVBbNLdqqT0Whwz7IkLNnzTKgFAqoF+XHRCyBoeEx1NXUoKmpnn5SyBIwtra2oafzBOpqqwwc9fYP2VRmK93ocs/RsQnU1dVjeHiQjOLD3HkL0NXVyR6Vn+CshJ7eAVQQiOncqbnz5uKiiy+xnRinqzCRGFSXMus4Be200Bz24OAQHn/sMbzyyiaCsXXGrAI8d951J95x220WlkamvvmNb9olpNcRtB3cfwDHjx3DX/31X9luj+9993u45JJL8LFPfBy/+uWv8CgB4E0334z3vPc9xmTHjx3Hd7/zHeJZP+bPm29HU+jYiWuvuxazZ89hQ/GzFzdu8+wCVO622plosj74rt7mxmNjGE4QRGcL2EtglWc91LOL+t6LmjG79o2EjNPEC/luluOLfGe8KjvjbZWhw8xajuoQnxJEJOdqgvK7PV03jpnrd9Lc/MlMS2CdeKfcutOlznfJo8tdF7LedZirDPhznf4W6SReYho08RLP65oLj40CaMqg0u90KiT2ExSychdlT1krGJ1kK7clxHJ0xPDkQFMwUR9h+O8gT+fpd0Px8TSObe8z2SUu0B+tCSqzhPGG+E1m9m6sRF5hI9cZU7JzzPkTK8nesIb+lMOSQDBnztPCIulbo9fCLzJx3NG9Hg7L2rfcy43iE99KXeloF2t8fDrx6f+0uByjqW/Fw7Zx6e3LMHdls8XhACcPZfwwHvrV/di9Zy9lDjuzbACWZ3rUiIXi03qp9Rd5ccXlXmQzJVRWA1u3SN57cMfteTQ1F9gRLmL7thzGY3fg+uvuQFhb9c6ZlBnGwTb7s809GEpkEKKsXtRcgebqEH5BQHXRvFr0jqawor0KGTrfcGAEc1oiqGN87dVBPL5rGB2NFcxzwdw+vXsI85si2HNiHI1VIbz3sg7URmde7O6U2pkFgHbVDw70M78B05ECTFqjpWMYNEop3WfymcDDTzc1tdKxTdZB37Z1C6prqjEyPGxgR5186eqqaCV6e3uxdt1a6n3d4/uaLV2prKyxC7yPnzjKsP02mDFMe9WNZq7aWlsxMjKGdResQw913u5du7Fg8SKEg0GG10PdVWXpDbIT30LdLl5R2o8cPYI5DL+hoYk4YFDMwKyXLG3S76+9+qoNgmjHo/I1j/oxnU4hp7yxPhzWKdrxTcuWL7dLvnXMUAV1pe9//7v/9HcqQk9FBQrxBNIbNyDXdRzBZSsQ6piLfOdxpLa9Bq8OevQWkT2wl1I8jfSBfSgND9h8Zb77hD01TZjZu8vuvMnHJuywUB2n4PUH4YtGkCKYytCft6oOldffjMCcuYxYqRM5FSkEqMI/QIBwcP8+jI0OW8EPDg5i0eLFtj7IVSgDBHY7d+5ArRZCk0ZGx7Fg4WI7e0ngoJZuFyyYz8LuQW9PN80q1UwIjGJ8ltDc3MDeRN7CWbxkGcbHRpEnEBSYiCeSbBQVmMM0BlhBmnevq2tgI+pGOpPB5ZdegR6GGY+PWwWKmRobGmwEqYlMcsUVV04u7ptUgDOQKvzRRx+186+OExhq4Z3C0gidQFM1mTWZSBCcZHHNtdfaDgyRegZ79+7G6OgY5jOPYjRNA15y6aUEZ2PYs2Mn2giEVq9eTXd7cOjQYSxauBArVq609IyPjePV1zYzvixuu/123PWuuzBv/jw7w2r3nl148smn7EqfONO3ZMmS0x70KbIGZCWrRaUezKkLY359GI2VQTRFArh0XiVuWdGA+gqNMJ6u0ZbNJZllXUqgSFDlgB8H9Cge57wvTRcIHpR/k+YSuvrH92lmzm/6u2MnACbXounhOW74l2E4/viX8Xt9jTQrj5KWBfJvmyy9Fi3jZ/rYidbyBLPRxeEy01SrcuL3UhnQfoJ/VDuh8mhlgoJlzAb/dH2rbrjX8LjHzhCynd7m6jz9RyctLh/ujqGQZWdYspvKIk++zpF7NHrvYec0R/NYVZh8wpaRyFIROqMKRYL4EhkvS55K+dkhyRDa82frmeSGdgW60VNXhBXIgwUCBe0SVHzFTAE5dkonaqLIkR898bRjzw8deKkRevkt0p/CT4b8yJBf89SKSXZuM2y7eTF3kmmiP/Nr8ZbDyDN+xc1fjj+BpDnLGlHbUkm2V9tVC/KgqrIC69dfSmV+MWV+goq4j+6z1gLoDdEKDz70IS/uurPIDrfAAvDIIyVbT3XXnTrsM4enngqxw3sLQdfncMG6Cwgk5Ptf14aUJqUvzzLqGU1bp3RpWxUiAR8G2WgHEzlcvbzBgN6eI2O4bAk7+ARY1eEAGihv0yzH61e1YILudh8fw20XtaNvLI3RdBEt0QBa6yK474UT2N8TQ11VEN979jh2dY5hMePQ9C0TMEPSpwyldyoqouxsj1G/6XwmljN/AlaBQNDAlfRekfXkLNUJWqdcgwJDQ4PUuS0GuhLUr5r2jepWDoKlHgKgHHWcDnlV5318Ik53Gb57DRgtX7ESGzdsoFuCo+Y26vIq032KWx1+6T4lczkBjvDD8PCIpUP6XfELAwgcaUG+3Aepz17bsgX11NlaviTApjMjNevT1NRsbmsJriKRCjQ1NJq+FEhUHLoZgMVvAw8N9Q3Y/MpmzJk7l2FHBMLFaq8vQ2VMCkUZ+PcmJz7iTL1IYTHy6fELrW7cuBEjQ8PY8OLzdvjke+95v4Et7fYLhZ1RDh1qufmVTaglePL4qEhYUdqSq2k9tRmdmaJTtI8TmBTyOQKjAOKxhCHJjE73LgMeNeBFBA07d+xgA4uaTo/F4rjllrcZ8hSpgB955FGGk7U1S7F4Ei9teMGJi0JHB2WqknTfoMBQKBTBTbfcbDsvzkQK996vfAWHDh6yXYur1qxGd1cXtrCyZXfNNdea+f333WfnhKxevQoNLI/DR45giCBTizUFtPYTLR85fAh//bd/g9GRUdz3/fuM+TVSpnQJrAnVLyT4qmSPoLurF2MTIwRsNQRZy7Fp82bWhJdhXY0qMuuOrduJ5I/i0ssvs/xqy+2Z6Bgb/0PbBtEzkdX0NRWzF1ctrkXXSAqHR9J2J7ZXvUzWS03Ih2uX1mNNR9QAWLnLWA7JoWKhl+ndQC6RufxRoDNMvRvb2LvIfZb9a7HqZFh82qiViE/Ho305T7l1vlTpNlLFtKg+xQO25oNWcuPxhOHzL+bzzLtJf5uk7GSpRLRjSO+T6xiYbltrQENdZ0HZbKNXWsami16tHJlP5VE+bDULHWtpRZSOpq5sOU+/b+Tw79lVXpxt9uBr3QRCRYy3VmOstRbBiRQCyQwSDc7SiIr+ceTCIQQSKYRH4kjUVSKvo2+yeVQMxzHWXIN4Sw2a9vfaNTNZgh25y1LBp2or4ItnUcUwsuxYJQledJp1riKE8FgCPgK2kdmNqBhNoLJrFLGWaiRrIvAx/uouKuxEGvlQACdWzUZRy0p0gTvTl2qoMiXoj2fQtrsLXgE3xi1+lyhxNJrz1K9I+a4Tza969wrMW+PI81PJLTc91cnt7u7FQXb+k5mDqK/XzMMEXtlUomxvwAXrK5BI1qK+bg3WrV2NRm3hd8XMv4HYTE2ajafy+N6GTlw8rxaXL6pDgqDqX/i9ZlYlwpTp2zsncN3yevx6Sx8+cNksPLlnEMvbKgm8KvF9gqWsQCjR4Lp5NVhEAPncvmHcfUkHKtjAdazFwzv6ESaYuWlFE36yqQfzmipwxeI6A2k6qHp6+3dK0v10vqRne/v6THYLKAm4CIxI16kMNVMk3SNgo8ENtzOuchUAEuiaTipzmWvmRHWlJUKaAVKHV7o5zzgUnpavpKnDIpGwM/AgIE9wI3ktvwpD7jT4MCp9zHRpAMbqn/bDI849sTq7SwBQZopbR01oJEzx6eYMLSNSWJotkpvp5HRNT9++PKUigzROlFBlz5VKWwDEPT1bBSQFq9NYhcbUcxGSV8IVsQpL7oQCZaZE11TXWGZ01oWbKSlkoUXVidxa3ZwmXaokVYbWIR0m0Ogf6LdDOzXkN510ZoZbEBoa9pWHa/nf4hXSVQGqUNIEVwpXbiuIJDWEl6KZEKiuaFE+Za9CkF8xRYRpzhAlB4mydcKvU6mOwlbSXTStsBWHps+UHgE+uVH5qFLk741ojGhb54FodEpDpAGWq6Y8nfJng+VTgEqjT+FwxNyI0cTIQQo85VO9skohfgo8lU0iEbdGYqN6jGN4eMiYTUxTzTpKJGL0Rz9kcAGzGOObIHPp2H2h7Rq6c6f6VK5Kw0y0qz+Bn2zpR4axqJG5wqWCEuKqxTU40JtEp13TwHJmOGoYJfYir1hUi5sW1JT54OSwiwX2WAioxL7uT+QhYFIcYh932s9J19RPdiK5ddNsFzYrbRIWk25Fzvtk3ib9OD+LW70tb4T1u4R2bx1ANUksU3ZAkZJiUV5UMsyDwGiabdOmL/jNnFm2VD5a46uncllJtFVBA7UflzTp4XD5lNl5euuSZJfWYLoHNeqaJd2mIFl2urYbH01h/ytdNlo00VqDsVkNqOwbRd2xYQwubCa4ISAiqMlURQw8CWzF6wi0yGeZKtpR9viTWcTqK1Eg4AmwjTft78HIvEYDVm1bjmF4biNiBF3BsRQy1WHUH+lHjvw2OrcJwaEYMgRXwVgGmUrqEaa7YmDU4isw3W1bj6FiJIaeFXOQFDgj0PKns0hHwyiwh1bZN46mA70UFo6aM9kvrtZ/vfMniCIZKJlzzXtXnhZQTSfpsxQVdkUkYv4UXoYARbLZPT9KYefYSZfinxp0UHwunVu7saSyEyQ9rNedBE26qiZPizUd1QixzHZ1Tdho36LWSpvye37/EAES6yJfxOy6MFpYvi8dHMEF82us45RMFrByttwNY4jgMxry4+L5ddh6fMzuCbyUIGrDIZ0dVsRYPIf182uxsv3k20ZmIunO/v4B4y2RdLuWrOipn4CVOvB6lx7S9J1004svPk994iOgqmYZE/SlEmhuacbixUvx3DPPMh1ZpIgtNOChabamphbs3LnNBivsLK2KCgwODOCSy6/Apo0bbWYmTPNXN2/GEoahgYOVq1Zh8yu6QqjPRtKamhpNRwofLFi4iDqVnQLqve6ebjtyQoMP6y++GMMDg6iqYTkzjD1796K6igB16TIbwToXshGq8rvRAMFLT0/v5MmpWs8kcKVCEajSQWErVqwwtyow3Q2khis7E8D8r7lHHSymMIRKFYXAlRq1huRmWo9jiaA7R4hTnPNdC7Fj8ZjNbepAz3lz55ktA7KKOtFJNE7EmowT+RLVOnPlUo7OCv98zhlla29vMyChaUPFoyE/TaUdOLDf5kyTCYIyBqy1VAJMmi5UGgVwtP5KYXR1dxNgRSx/o2Oj1ssX+lb+VGHCpNlc1plHZQMbJMO1trViOctqJmFmxDxqDczGoQwOJ0q4vjmIPeN5VBF/zYp4sW20gNkVHlQHfXhmIIe1tRQ4bNRbR3O4sSmI3TFtRy5iCT2MZEsIMZ4tY3msrvEjzCh30X5JlR/r6/w23/5wXxYLGZ7yoPUyRxK6L7CIhXTzwlAOHWEf5lX4cDBesLg2DuewqMqDC2vVw1BDd+vnZNrSE8ePdgwgTOG1jL2krpEkhtLaDuzB+o4qxDM57B1MooJCd35DGH0x9iASOVw0qxp3rZyZYQWospkXy2pdcapOp/1lXr0EP9YZYF0IKJlbmoujy/DB0gxNF9q3I3TlXrhKgMs+rX6cWCQ0KV8I6D0ExvTPdzGHRqj8/qV8znzg3RsS47EI3hSaClxvWSo8jVrlmG7tmtLZNsqjk0O64H/NvlZTuNnshIz4dES5m8jyuz2sFMv+p5NGmVWutLUypHOLS97kmubmsWynVyegae8uV0234M99Tr5OMzA69XsmUt7pU06dDJ4c/mlITk+iU9xaeCJlYNKxG7Dz5vcRoJbzLZOZW85MNBWOSwL0aSp4TZPEYrodIkWFxM4pScpfYEoyyDqEJNVBnh0sdeZ0grar+E6lmADVyxqhymGipcZ+ir4oGcqwqrt0WG8Jw/PZwRunjGV+MtEQvKkMClTO3jQBRaqAbDU7X51DiNdXIV0VRmAsSaAURjGg1lpC1QlnS/t4RwNadnUiR7+Di1oRIKDKEphVDowRrGUwsLBFHMXm7UW0dwxte3tsSrpz3Rwkmmrgm0gjQACXrqtAnryrOFt3Mf3Mr0rN2rb+25N54ENTT5qGlEy++n0rMX8GQOXwrAf7DxzC/fffxw6039b2SDcsWbIYP/3Jj205RIr5HhoewQc/9GE88tCvoCmshQsWYuvWLXjn7XfgbbfcUg7xX0nKBKtea6ge3daHAcrJa5Y34Jebe1FTwc56toBVs2rQWhPC917oxILGCKqCHqycr9GqXlSGAmhg2Uajfuw/MY7LVjbi5b3DWEI5u3JONX6+sYsgIoQO+r+e4X77GepPYsFmyrwrVzZhK/0cGEygKeTDFUsa0MP4d3SOozYcxNXLm7BurgO28gSSwgFaiqOOvQZItLFKJKygb5WpMMHE2LgBollzZrPD5lzELHygDnuUwKupscnAkpa3aMAmFtcgQNGWsGhwRthCIEdhMJmT043z5i+0pTC6s1DYRIMHmpZbvWaNmQl8SZcrDdFKZ2enk0bq0+oqC0fLZ3RVmwCgDUywnajdCNNI/+vaOR1JdC70OkAlUoYEFMSEyqz7rYxptMVlQNH0d7lTwuROfl3SSI0SrmPwT9e4RRrei42OIU33kWgFtuzYZlN4GhG7cMVK9hgqEGZhCEnmKUi279iBAhu+CidBPyoEFdzK1aupEDN4acNLVphKo+yUNs3ZNjQ22L14KjBVxqZNm8w+y8qWgBJw0vyvhhU1QqURJ+VbOwkXLFyIVQxfYYuxNFqkRiBGURgqL42uaURLpXLhhRcyfacb1XDmYkezzDtbU33Qi1iuaGsKGsjUQ2xAAiVV7BWN0rCKvRSFqfeagNYTeJCkwCP2sTQISOp8E5+XzMxe53YCr6U1QSxgAzOQQLsQw1KPhPgCu2gfo9n6uqDFo3LSyAaxEL9LSDBsKdzqcrzT/pxEWwmofrx90BZGL24Oo3ecgInxU5thTUuUvacQnj0wihIF7HwKgaFYDiMp9ogIi+JbPQAANr1JREFUtgSoXh8ivea7kcu8wFIhFKLwVGPMEygI8DgLVWlOMzFvoUDhyXcvJah6jK4ZjehObmjH/NjuTgEr+jfZRaClotCHj3kcGcnjwMEk6uqDFAR5NBL8LVxI4U2e8CDC+iWgchelv8XI8jP5JuIXX9PMq8C2pgZV5yEat5C3WN1W38TU1gsWUPex/BSGyknCS2VjTZs954z0N9/FJyJxhHjWrPlPZa+pRf10fo4DgBw7haE6c0nwNkO+U9pC5NmARsfoSG0hQxkiHmRTIDmhTMIRfjjx6cVJx8wkX459MqfOmZMeC4VW/JyiKacGnvVKljFzJdm+ZSmyl/IX43fAtkxk5qTfLdcQG05F0PXphqLn6Uj8KRd0o7LMxanABx2AUaxGOOQczujK2plIckfKQLLWZBB/cq/LxrUOUvJJ5IYRG0lh38udbFfsipAPdPq1/pWKtiCD5cSC0M43jXxasmhGdwJ4ljPm33JFf3lmXOBFbs1KZSl39KPrWGz9CXlQYVo5F9mZo1N3gbmdb0hlpnYtt/ouWEdIYfJHxxprtTMOFQXDFUvayepKl/4pQPqzjjVfFbKC1wJtjY5f/d5VmL925hGqRDKB733vewzLg0998pPUYY6e2rNnH779ne9QrodspqKpuQXvfve78Itf/Nwud6+IRLFs+TK7+qyxQfcMKnGnr6PTkXzpr+o/zUb0yqFhtrk8Ll3ciCd2DWAfZaxOZv/w1bPQQFD7tWeO2qjU1cuaUBn244cESxqJe/9lHTqVCD94qQt3rG+1RemrZ1VCUHt/TwKr2ivwyGv9+NA1c7C7J4ZDvXG884I2zG+OYPPRcby4fxhvX92Mha1R9IylcZwd4b30t2Z2DW5Z3chQnPpy6NzyqXo6E/+ejt5Mf66b07k917hPAlTn6vnfk5SKNIFTfHgMOhSsuqUJjz/5BAW7z051bSMje9gjCrDnU91YjwAZXqvxOztPkPnD/AWsQWv3gXanucDG7wvaTdqdXZ22Kl9ha8ovEAgTYKWMCXXyrMBcJpOyhqQeTTgYwpVXXW078A4cPGCjcWqUGplKJuNYv/5iS9cLL7yACOPX9J/iqyAQ1DPF3mT7rA47C8oVZKeS0/Tc4nfeJr8l9U1yiNw6kSBzlYKanuPDCs/qTWJF5Lh3fcnUBLXrXjTdD9+dER9+m7UTin2YF9ffNP/TSIDqh9scQLW0hYCKCHGEYFCCbTF7QxexZ/MYG3aGwG9hQwX64wRcqTwBVSXevapphhAFiLqRTT9PMOvHli1xHD+RwA3XN2Hz5gk0t2rxnw/HjydQWR1Aa7Pqz0OhWMTYqM6K8aGttQLdPZqEJFAloDt+IoPaGl0WHcIggVMkTGVB4bx8RbVTFFQIR46kMDRIO/qfOyfKHqqfQkxtQvnWCNVyArNzB1TqaKis1bZmyuubQSfXFJUR6zZJHo9RC2lxOjGjORrmd4D5E4gXWJIb8bjxmIViSSfoocKmMhXANnOGp7PF6Jzui4iwA6X2R+xmilK8IDutq1EoznYEgmG6raQ/YZZY3lHcAiFaUByUOd81oialrgxoEXKESjNLM6UxSuAb9hksVtLekLT1XbtMBegErFzSmz5V90qf2ejbqSqHJ2RWtlUurMXRnsVgJkqrHCmfZkKnAvEClyE2+WjQDcFtf6cjJ45iKYeJeCflUALVlR3k0TozV7t3nuV0KYFnQRpF2Llzpy1f0DS/ruiSXHQpNpzEnpdOIJ8pIspOVW1TlbVZpWa4Zxxx7VxgXgzW0FyYXECI/Qumw1l0rPTk1dbproGdp2Q8j8R42sJROjVlViD/a3G4kq2ad44n0JoX5ssqgJ1DhuEVc9GRFrUXs3nUtjprcoa6xg1wq2OleszpYFCmUfHLvy2UJ5CzDlVA63AISNNZVNVHUd0QQf+xUauY6+4hoFpz+svaY/EJ/OrBh7Fn125bb7t40QKsu2A9fv3wo7j15htxwQXrzJ1GCr/+rW+hpbkJ69lh/v79P2LH+QK88+23mi75V5EVA8uMZSFQO5bIM69sq+w4D7CDqvVPYeZNRypUqOPNDqs6mGqDddEghilTNS3YTpClwukbyyBJN5qijNC9Fqx3j6btCp/GqiCqqS97WE/qgOtU+ZbasNnpImeVn9yow9pLN9od30EZGgmUl3+U+dnhRTM6M53k0OEvtz0472dBMziULvfqIvWzCuCN6azTcgaacYTqd0VuUs4kMM7GzXlyyskpIzIwi8zejWMorMg2snFL0HXrNBSR87eUnKAdBV20zvU65WkavdoVx/3b+qmYPVjSUoFBCoDhjA5kpSimwr5yXjXGKAgODWUwtymMgQkBKo1QVeLuNc2M+/UB5/OdFMovIhYr4sWXxqgUCMYWhDE0pJvWnanculr2Gqm0evryqKzwoK0tghOdSSxYUIlFi2qxffsowZUfa1bX4MUNw2hujGDVmhpseW0cw4M5XHVNHfwUUikCsRQF2KEjuseKgL1aIG4cVewJrr9I68iKFNoanV150gjVVBlPkTv9IhClUU1bd6fR2pERFA8epjkFYZCgvaoS3pYWhGuq4deo2mQRMExp+hnK+VzoZLE1jRxmcF75m7Q3JCGY45oLgMipiU5T6bIVh7h+TvJPmvwuv9hj+jt/Ilcglz8M2IikSgSVRI77k2ObCsM1e2NKsmuufAgQKOumg2XBP/q29Xz6V8Ys1g6sXotU4l6COAJHbxmUMQyvV6MuSqmTTgFNrWORP03V2AJZhhMKlCYB1dlQMt3HjuBhduhqUFu9xBKXygwRjOTYYatHMHDmtS2Tbbj8dElTKdrgohkDbW5xdwmLBKh2vajNKnl0LGwkn3rQ3z2G+pZKW/SdSubt6pe+IyNonV/PjmIedc1RAy/BSAC9BzWVBzTNqWICqLirgzj8Wh8q2c6qqdil8DsPDqKuMUrAFkGB/rNsayq6A692Yc5SdqZUVhVU1jVB5Nlh7jo4illLtZuWMiCdR31bNWKjuojZj330U1kdRuNctkmmte8oO99E2R3LG215R5FofudLR7FwbTsq2JGrqo1gYjCFTQ/tYzv04doPrJlxyu9sSSNiqnWn5l0SN519PRvf0fnJPpzWlSLAHM1SnqWK6OdPMwQC7TUERO0RD1pCHtQSYOmgZCOLeqrNnEMq/l1o/44teOnRB7Dmimuw/uobaeKkIB4bx9M//wGBbxo3vufDSE6M46XHHkBj2yzyTxv5Lcl8eU0urlh/OUb6+/DL730F8xavxI3vfj/CEc3oOO315Scfwt4tm/D2D34CbXMWYKDnBF599knK4wLa5i5AKjaBrsMHsPTCi3HhVTpWyYNtLz2Lw7u2om3eIgLrFMKhEA7t34PWWXNx7TvfQ3kewPMP/Zz8mcV1d9wNn52FWcLhHa+hp7MTKy+5AnVNLZPlOdjTiQ2PP4gLr7kRcxYuK5vOTJN3+b0VyIT3NGEwE52Nm/NEYhG5pTRZXnxIRXnFqWbkqCvdy1RKjqOUGEVxpBuF7j3I7ngMmZ1PwN++zACV3L1eEDjUXOnH3MoAVjZFsLCpwoanY1RkAQEqCusaCt962p/oj+GaRfW4fE4lFtREcNm8GutVzRRqqRij8upET28WI8M5zJkbRmen01tqavSjuspvIxnq5a5dHWXPnr0VgUXhAvZ+Y/EMMUwWCZoLICVieQRDXrS2hGim7blFzJ5dgQx7cVkK4uraIOKJHBufB5XMz9gY/dX40dWdonkBzcybxyvwNzVlPZ0PBaJ0/Y9GIzXFqxFNgSkpMluoT0RYHBpmxpwefyCbRXBoEIXj3Ugm4vBUVpnScAt5pnI+F8pQGBMj2mJ1/TTFplEe9e01Tcz/Jo/TfNF0oHagawRI08KattOi1hzToukDfStFNLKwBDJUa5qec92qLDTgoB5vhonXiJO8aeQzLY98ar2f1vIpLKVP8WkqyQUkCpevcjplz2/FoZkkxSO/tjbJeX1DcsOwaT8+FY+8Kgx5z9roFV/4rdEllYXOr5POUjNhp93sFIbyrKcAlUbIbHs7vzUdauGV3fFBoOUBschZUS4Xw0TsGD3mqCxDyGSHyM8HCRJGyaejBFtDBqj8vtPvtHV50fLHhOspUH/kyBFbR6Jpv4ULdY6ao3xFGXZqBo6PEegUUE3Qoymlsb4Ye/5F1LXV2Ii1dk+Pj6bQPLtWlYkiFeHBrV125m4N23qYIKr38Ah6jgwjXBlCuCKA6vooRgbiBGUsDJZffCyNAiu+oiZM5ZoyQLbs4tlIjKfYbvIEZLUY6hw3wBoK+Zl2AaNjCEUJslj5rz7FsqCMmr2ome3Lh4kxHakCVDI8McJw14S5b5pdjdrmarbhADb9ej8VdxHRqgD6BbxYPPNWtaCu9VxGmNlOyD8D+3Yi9uC3gGfvR/blX2N05xbEAxGEG9sJ0FXuTtmfFTFv4kPzw/+H40X89HgOXz2UxY87c3h6KIdNo0XspNw6QPC5LwFsm8jjxaECHurO46d0s2EgB2JdtEc1WuvUp8PV55COfyOJx0YH+1BVV4dhHYQdjRJEN9CcPLdrO8utgLqGFjS2dpDPkojW1OGym25D6+x56Ji/GO0EOwJE/kAQSQIwExYEh9r0Jj/i394TRxHTtS+RCJpoViBo3r/1FQKbm7D28mvQTv9zlyw3UHZ03270d54g6JpH/hhB+/yFWHvZtZi3dCVmLVqGZesuxokDeyifyG+tsyifck64BHlaJnJ4zw5s2fAc1lx+NXa89DzBeB2i1TWW1xjDUzrmL11VBnunp7fUCNV5enNIF0zGv/FN5Mlwlffcg9A1V1NTJJE7sAnZIy9ToqfgrWqmhGTP0MbzqTyi9fDWd8A3S6MyzrokraEgpzuBnkrl9nyYPcIfbO7FICVRA8HEHaubsI9Cu5k920O9CSxvi+KaJXVqkWXsMHN4xUInMulnMTxSRDzuKAhFovu2fARVQb8UoBSfj4n1sCfNX8iHRErghgCxoC2wBFIEQ/KqC1SlTDIEepJBAnsCUSkihAOUWvV1QcSIQCoJ/BoaQjh2LIU5BFzNzRTqbMjwRNn4VzIM9sankQCdFkRqbaBA1PQRAr1r+tfWYBFslbq7tVgDgbx2DPlRdIUh3eWoMArzF6Civa3c3/x3JNaNU9YzkWP5OvtyferFedWHa1h+2kN/RCf5niTXh71NRnI6P2XXU56m0XTDGR3MSMmMwJijGAWcNHqkvNgltCQDIMpDGVhNXnFSdCYVZScAJYUlG43u6vRqeVeYCs25DsPZTaYqVZiRQAmVWrB2FqRR4LHYIaRSvaagFY9ISsmDCtTVLEYk3HAu2TYQtW3bVuMzHVKoTUKn0vhQErueP2qgRVNlwQihPtMvIJQczxK0EATVhmwkIZ3I2LScikrnOrGg4GV+tXsrWl9h03WpiTTS7Lj42A4r60LIUesLTAXDfvvW6NTESJz5KhF8Bek2Z0ArVE0QVhem/zwSBFxaWpFTQxUojQYQrQghTfA3RpAWIUCqrKtkWEwfw8km2L6Yznw+b2BMHSSNRtW0VJqf1HgamXjOpguvff8qLFh7+im/U0lYemjvJkSf/yYVaRA55Zm84GV9Kf7YJXej8cKbdfTw2ZMYh3W4dbSE7x9JoZudOY2yW9ughfFZmefUGZF7Y0+re6cV6qfp9XzWg0savPijBUE0sbP426ZXn32C4GUY85etJpg5iouvf7uN5uzbvplmq7D1+Wdx9TvuMlD+8H3fIkCuwLK1F5HvBtF9/DCWr7+MoOcanDi4FztefgEXXnUjDu/bgdWXXIlIRSX2EjwJdB3avQ0tHXMx0tdNcD+MG971AeNrh5xGsfe1TThxeD+uue3d2PXKBuzc+Bwa22eb7K+2he9RtM6Zjw4COfHz/u2vIpOIYTXj18a23a9uxOyFS9DcMZvgbCc7BL1Yfek17ISH7X3jE7/GqkuuIoBzNuSdjs4IqErJBHKHj8CTJXNb3Rbhb26Fd/Ysq2hLrTIkZtArSWc6aNthnEpm3eo1dmbSTKQhO23Rr6qstF79qdQ/MGAHaM6dNXsy7JloSoG52TiD47cknZpu55u5soWYujFbh6MW+npR7OqxW7wLg4MokhlKyRRKLCMPe3m6JsgWeFKYeMIUgiEiaQqAUmUYoQvWw9vQgNQDD8G/aAHCVyxG/tjzJjFKPs2VEzBplyRRu8cXQDGbspPtw1d/hKCKdV1O0dmU7cEyoBrOlVBPIXvTygYcH0ihvT6IV46M48p5tbhKgOq05MRTLHYil30WW7cmMTqaR29fGnNmVaCW4YxT2FeyN6z1UhKgzU1BHDycthElrb1pbglRCHvtwtMIe3Hiz9hY3obs7URx8huzjDWrq1HfEATbE7q709hPYHXJxQ1oagpgw0sj9OfF/AVRhkXwVaMD6FZR4UxNvai847E4BTjBlK4qkhl/KiWts9AIQbRCGxzKgLRsn83n7OLQSF8/FVnABKcEqdJXWrYEkfpz21ny1iblWDSdv92SEL0xT52ONAZWKLINlLQBRNvXNfpwcnhxAiqNWtqBkyYn6E9RW/QOSJKpgJCUlgOSNIniZfOggerGPNAV69u80U4+TewVpPgcd/KvASCBtkgAqDr9WbgzkK62GsDYxEHGl7bwQgH2kqNz2VnQYcZnUtsCgAUk03EcPXyMMjiBjlmzMKtjlo2Qno7GBxPY8ewx2/ijaWaVg+Spu45KBaWsOz8WDJ8qS72Yu7K9yNYJlt/Nv/tufpwPJ2znKdJIubtZQQ/XzrVXeArLXstmisdAsLmT+ZTd5JMyQHlRvcnEOYfKg2vuIaBa125uHJKtXM5Msj129Ah8m7+J2f5B5FgHqmof5eSQvx2+yz+FhtY5juOzohLS5JcfHMngiV7ybNABsBqZUYo1iubAIk318YNxyUa5mEylEmWu7AU6KLWSr59ZFMKljeIRmcu189RfHaeiEKJ+fpV1tUaeNXJsPF6ue+sIMGibNHCGjFg/BMpypzqVMc0qWJaUtDiw81WkqJuWX3Aptrz4G3QsWGy6pKKqyjqam595HBdfdwuy6SQ6jxzC+qtusOOATqUJgv/De7dj0ap1OLxnO1LEHc1tszDS34vFa9ejr+s4wc5SHNuzC7tefRm3f/TTqKic6thqx+um3zxqo8Trr70FOzdtgIcAWmBN+Tqydye2b3we66+5CXMWLSWfOGnTWZRX3HIH9m7bhP1bNqGmXpcdM8/MWzaVYr4uwcKVazHY24WtL/wG6666Ds3tbn2rfJzamipz/iUTOuV0EjkO8kePIv4PX0Sxl4Lfyx41lW7FnXci/OEPOc6MpgITPfHUk+ju68G7br8LX/3612xHXpENNkjFEaTS0SGdqjhdr6KDKXUcwtFjx2yeU0fJ68Cw+XOJRsfG7L453VunXXz9vb2mCHX69ygrQIvA3/62t2EBe/XTqbtvH7p69pJRjUXKrEeGMElJxqGBmaplMOta8yCyQlBRMG3yaaUiN/oyy3Mg80cy5p0WhhqJPcjoZIJoRQ2WLLyCClkjG5PWZbd8MI/5Q4eQ3b0buVc2E1T1EzAF2aLZcLRFmmF7m1sQuuQiBNevh29WB/PnVvJkMAbC4vfdBx/BcOTqS5Af2IrCid3wtiyEv3Uhw4wYkxGyo5icgL99JXytC8r+3VD01G8q/Jno4BAB1Su9GMxphMqDt61uwpHOCayeW4OtxyYwrymC65ZpN8xM5MbFBp8/wYb4NOtcIwUCQM7uPjVwKSzJbzevqlpd1Or6daZ3+G7dbYbJpz59+iMj5apEkCNlqHwrXgqCLIHV0BB7wqM5S8nixZWIhJ0D4zzeKAL+tXxOb8gFA/0VOl9BfMPg1ZzSBEyqdvG0wnHJKUvnTaMmE3sOIDzQRxDrbHbQ4t1McwOqlyye1gP7/ScTxcyvAJB2XBkAccuC5U9YxErTHi6Cevb+ZSa3cuNCGL07teuWM/8wHAWlkL1UduGA1uRMTcmKYhln/ZN4RApWl9UauJJ/+nWav7PLUG5UfxqQDFD5KB5zxzi1c5ZiTLFbfJYb2knM0IsBqUyOtl6tvdJCYA+qzxJQadG4hLvO5xEAyhfTSCYHyY+a8htHIZ90RAk7PygGGL7fAEKxSD7je8BfiWCwlrzaxHSWI1WxKenlF+XL6XhO0Vh/HFuePGynizuFytJWefKP8+Sv4OTV/suAJFDjmtn1XiS1I9WF2qXjX27linFr6s9xpCjkzbEvfztWjh/HXGkpv5ftLC790X+rE3uRob07flU3Tv2YnZk56dUu4Rs/sg6LLhKgkh3DMD500n8quTY9/cP4xQMPo8Hbjcs7sgwnj829EZxI1OP222/Hwrmnuef0dVE4YGrHeB6LqzyoC3ht+rs/XUJfWhtBSjgSL2HbcAE95NkU7XR8hZcFpIXnUyllnkyuOQXn7OwuooqR/dmyENbUCEA7kWuE7QfHs3isK2vpuIeg6/Y2R668xg7ml3dl0F4VwOpahszgOpMFbB0p4JqWAD40P4jvHcvg5b481tf70FFN/W+JKOGqxgBmh0vY8PivkYiN44a73m8jR8/+6qeopz668u13oefoIezevAHXvPN96D52CFuffxqX3nQb+dYPbSLL5SlsmaOWjjnoPLwPOze/hBvv+gDBWCUe+8m/IDk2jlvf/zECsAC/78PaS6/E/OVr8OozT+LQrm249Ja3o7ah2YDPwZ1bbCTpgqsJ2IIhxvUUOxdJXHbjOyblaOfh/fT7FNZdfS3mLVlp67JybHMLV11g04jzlq9CQ/PU+sLhvl48/8jPcRXzorJ7+sEfY/XFV6KZ6U0nNMqqqcl2RNlm3ZoRUcZITdHAGJCNglLFesz85U+cQPxLX0KpR0LfGdKuuP2dCH/g/XQ6DTtTCDht1WNbdrUzToBn9uxZqGdvW/fo6TyHjvZ2e1fDWLlyFXq7u23diBSJDtiav2AeThzvtFBbBBR0Qi8LJJVOY3xighgii/nz5tn1ABrBWrViBebMObmH0NO/Hye6dlHAOUyoPzWspJrqavb+dIkxmVXHIVARWu+N+dZUjRYTa+QgxAqxqSEWtililY4riFRGIn6aYJ327Qgk8iUVQsAfhA5OSzIMpV9HK8SJuitCEVPCWTKT/EajdVi+6EqChpMlr4KdvlDbfSuSeQpd3ZLA8NbVEUw1w1Pe3itXVhckbVc25GCfKm2+Z3OIsS4zW3ches9d8DUMIn9sH3tJFXSS538Ki4YOBC+4g8CLILWcn3KQRgpVn9OMyuTELfODg0ncR0A1xC5QPcv3nasasfvIOBbNrmK5awTMi5tXzHxUwnQqFI4jk/oN35x82PEHVg9KFM0sBCfOqRSVzcr1pTQ56eJT5Ukho7OrjOjGyaLbg9cHf/pvdlJYTjiK0g72DK7jc2qEKk8ej23ZggiBvzdIUEwzH8s+S9BbvGg9oi2sH5o6xVgOS980UFuyXUqnkOvKJfGLeEW8qjSdxI+n0Ex2Lo86+SEvlMNyacqPk8rXkRk7Ycit9WmpyMXn9i4AxDIsalRF8oN8byBV5cyet8LUt9dLPqV/PYvFDAp0r6Q5UfPPJL/zWfZr9q6ZS3QncyfdbvkpDR4CqhYC62lrHOhmIkvFQoVeYF0q9ZILknjEVchRwXnsyAY6ZVIttXzXbFOYydVoZoa9ewGySNDhJJ3xpTVdIZ0zxWLM5h0gpsXpWo+lpAp8VQhQTVvypKlf3QAhntE5dzrjTjvutM7uwIED5ROlgzRzdglrCnmgf4ByVFeetLDM8hgeGkF7Rxvz4ENXZw8BexjzFsxhOqb4aKo+z0QOTyrPmrJT2ZnBdJrkiTKp0E8lGk1WnfNptSWawfXr6SRH/JgWpVPa7vtZheb4PSXZ08kf8k0rK9fxzNTVN4LHHvop5nk2oW/Ei8uXebGwle5ZZsdHinh+Vwlt9VkcTa/CTbf/EebPcRe7O6mdSv1UTEcSRVu/uCCqY0F0dAiwd5y6jzwlnqykWYT6/8I6PxJkqnHy7kCmQPBWRE8S9n486RxnY2u3WPhen3bNAkHy8gX1XtwzP2SjTIrxAQKpp7tz+NvVYRxKlPAv+zP4yNIQrm/yY9t4AV/ZncHKJh+ua2akjP8A43nwRBYX1/pwcVMA9+5L47a5QdwzW4u2lQPmRP/JG/rS9UBq21oHJb4TQNECb4EmfcveNuTQk9Y/2Zlg1LGmV62TyjYbiVr5FAo6ONs5FkRuJKsEjpQu6WKFqcXkLmWJCTQyJfkYsbMfyx3Qsnt1UE8dDZN7XW+jY5BympZgJpR2rduyQ6cn5YlDuoZO7UBh612YR2lVHEqf1mCpLU6nqREqBhr/1jeReeQReMMV5lHFpvUzeqrhqAWKXXSStsyKLARfQz0q/+SP4b/gQgvmxZc24Nnnn8e8uXMpEPrx/nvusVNVNcqUJmp8YcMG3P7O2+1EcY041dXXQ3fiBfiuQ9IkYM6WZhIe3QRUnQRUrrlSrGMNdJqtzrPSqIEKKJlyen0aWp3dPssEVicB3oI58wwMnujutJNag6xE3RNkiNRG17wYHh0hpkmgkWBRxyvEGdbI2Ajqa+tMIIYoDDX1ORGP29EKOtFcV9lURMOIxxMUlrowucjK9WLF0quY95kXm042TT4kqy1HfLenkz0jq0GzZwudZmFCyez4h3UW+8q9yPf0ovpPPw9fB3tqrD+NlHnEjLb91PXrBOh45d9Tyngm0liCRv4EqL5PQDXAXm8jee2dq1uw79g42lqiGBxNoa0uhBuXzzwNPJ0KhRPIpJ9iwA7Dqj6VnynSu/Pt1DUbgxI8zdxJt5MPhwSoHLdOlpwwHQFR9mPP6e8Oeb06gZ6AynPybqvE8AiKGzYiLOBDXilRSGhrue4dzi5ahMj8+dbLUisS5clbOtFah8zq0DodfquD7sQvOhBP4F5CQocy6jA7/eTHLt8sH1Ynt1LGekr56l0dAgEl8Zs7ha4rkLQoWcpZcSlcLZzXFnopdHUqtJhe58PZ7QUk1WMq00ewMcovt+z114ugr45sJDCUMIHl2ns9GonTeh+Vq+Iusd3oKoscwQg7MVbmEkwh5Ats975KmicoP9Rp0SJkC4Z8nCe4KU+dMnzVSbGUZajO+jcP4ynSjeJ2wCEBOuWTtaXCBEL+eoQCJ/PWhEaoCHqos0xpKdUGzPVO4CPQbNNKNHNGPzVa4IAt6QLt9tPhpTqjK0MzkdZQsShtgb/0s/jPtp8zLN2fqKLRZdQ1UycUWDkLOGlxuOpbZS95onI/dOiQnYenAwlV/6pT1ZUOHFS+dQq1/KtTKr7Qzj3JPtW13apAmak6P1UWnonUJk5yTQOZqaryx08gxt68j2WtBeve5lZU33QTfJNXhrzO938YGmHH/me/eBA1OIT33DiC3YdyeHFLCR96u3bYUb6yjtP8/fQ3eSyY7cUVl5Tw4BMhHBxbgg+8/24bNHD0kltKU+W0kyDmgWNZLKzxYVGNzhwsoTbkIVgqYglRUZx86iFAWlrhteNBpopZLw6N048A1VDGAfwLK70Iked0LMr2sQIWVILp9GHTSB5f2p9FmDxMuMNwNOqlHavAXy0Lk1+Bf9qTwvIGH64kwLJOAcObw7hbwh68RtD4xd1pXNHix8cWhRBlHE4qnPy8VWpfbem//Jf/Yu1CbUrPz372s3Y7yO+CfH/3n/7u76x0WFo59rZzbPR2toMMWMhq0EUJDStNR1lQCtGWTKO590gYgYsvhq+8HffosaMYGRrCiuUr0Ds0aGehCMjIPKO1WKTjJ45jy2uvIkEgMjQ4hBOdx/HKK5vZ++pAfV19mSFPrrKZzPR9qnk8MYzxiQG+lWx6sbWpmSAqaMfMV1NA6dBRHeKmK1cEP3TOVSQcsoM4deniRGwcWQKN2upaMiwQS8RtJEH+NFKma3B06bIOCA2HIs5VLUyDRtp0XH13X58VnUBVJYWllKFOaRcKlntdtKjpx4nYGFFxCM0N81jGjmKaTlIShpgluVneUiKWTfc3Ld96lN9kzLpS/dCE/typzwKFpBB25Uc/Ai9BsKrTwLKvvIaH4ZuZAhDJzAzkXyUlcmJ5PSk2ppU0lMhhy/EYUnwPswEvbomgZ0gLU31Uduy5MLzFTRVOsGegUklTHYfLXy6R65ioKSGlBFoi7TnFB1PmMpKp/OjJJJnSEP+6go+ygg74x55ypZfppG/2bv1ttD4Z/AYrIsjU1SHT14sIG3RJWtgUsxdhgiEP21Nq736MkXcCjQ04sH+/CQE1eN0e4HYgNO0jAKTFw1pQvJ/upGylKKVMBZjES3rXHY8CFMqvBIjCk3LVdQ8KT4pYh+lKUUtBy62+XeXs7kYUsBIocy80FamUisgSUAg0WYnxGSBAosDKD9l3yN9AAZ5huJoaFZBi+dCpA6h8NBfo0qLhHP36LbxJ8KU1erS3HWTekMVhAKsQ53eAYfgMsAW8AhMEUjrckWEUCJ7UJnw2wuX0cm0EzNpJkDHrHDqduyPecnhRlCayFV4SW+upunHW5aitlH8yNivZaarEMmNKqkDhp9GtPMEUP41kZi2CnlQHajOKUe7FRzILMrthDYOVSeUt8KP6EJBSPQsgCwzrmhjVmXvKtNyJPwR6VT8CvLqTVCNbqj+BbB1KrHA06qVDilWXqkMpFfG1wLWeDvAUqNSZPaofJ036qzIpZ9V5lt8LqRiKR4/ahxaee6uiCC5e7Kz3k1tayJ3TfvT2+0+6FeT++++3GZQrr7oClaERdrAPYeteH0bjHgwnS9iw24vNB0s4MlzEiQEv+kc1DZxBbd0cLFl9Cx588CG8+OILVjeavlUpGQwp84mmgp8fzmPDaAF7JxgGwxwmmFpRE0BNkAA8ULJRqZ5UycBWNUWDjkjQiOgwm5Bu0xhIF9CXLuFoAuiIeNCbKdLOGWUd5LOjwodOunuAQPCqJh/+11UhvLMjyF8AN7b5MRQv4SDjn0tANxovEtgFcENLALPprz3itfVR4ouOCg8ubfbjWLyAx05k8GxvAc/0ZPFcbx5NBF3NOsfvLUDiQd3molkxtY1bb73VlhH9rmhqhIpUolC3Rc5qLvxf6OlF/GtfQ6m3j/JLC34JCt5xK0J33ilr+bCTaikZ4C33inv7e5HO5OwSx072uC5Yt5bMpJOqnZ9NMJKxnKkM5yBOKQuNUKlF/1sbaU/fARzt3Ebg0oQW9uhGxgiQNF/LICVcJAkFhibiMVs4767DsZN8y0WhdOrOJAEpN32WV9de6VNay+8WLkn22tar6Rz9DBQZWOKzXGIiR8iBArJh2pSfWw0MN5dF5tkXUGT5e1uaURyPwT9/jsYg4alvQJ5CtERBmz98BMELL0SB5exra0WRANWjURIqXT19BKh5glfZSehrt19gyRLk9uyFd94clPoJPJUVfxCFY8dRIuD1zmonsqbwbW4CKiMoagp2fMIWs/tXrYaXAGJm0tSIUx6Hh5LY153ArIYQ1nQQZI5ncWwohY7GMNqqQmy0bmNUGVlRTiPnwxmhepJO9O06mHpXaTl8Mt3ONXPC15uz3kJ1xSftZF+uRpq46XDcOG9yozcBTL3Ijeo3QlB9ET91L6JbV3o6YeRYp+OHD8O3aw8qWX4erZ9S3TOwIvknPrsd0TWrbahbStVtA1J0eneneWQm4SBFq9OtReIXKUiBKfHm9NEIPV17haWn8S/fxY8uYHN42HEvN/pWXApreniiPMFUItvFDoUAj46L8JIlxphbLZt3ys/vEx/4KPAjNmpVJMDye3XZdYhgjOBNwAo5uovS7wSBkIbz1TZ02G4F46acIVCTP8uDdQKyDFHr0bReQ3JIMqXId8WrOrBaL7tn7ZgfmQnWyS95K6QrLqaG+seonGwNlUaU6DTsc07hpleGI5+qcfGhuIEOCIgKBa/dFhAJUAaweiW/1BfUGVQCTUqV1sApHeaPfhSObUzTVCDfo8SntWfeYf06klIXsBaglnJYvXq1Hcypzpw78qglFd0aSafSFgDTaKfqWjv5XnvtNQNWAsziAY2Gbd7Mjmp7u4F18YMOORb/TafM0SNIPP+cTVcLVKqkDf4qX5JVJstYVirETJYyqB5V77gNAXZ+RRrB37Fju802aAfgihXLzVzp7uvrwcGDh7B+/UXGc0qvM9LvsafyJL5XHsTzeorE03IjO/lT2pUHXfOynJ11tRfdO6trxHTfmnhZfC1zgcxDhw7isssusxkBXV82Z/YcKxPFoXCnk/wISKnc6upqCWrrqDPiqPTfh60vd2LukhDWrmQBEMRAR8qzc3jkELBnbw6XX1WFJD7JMJqQTIzZtWQ1tTUsg5WOTjuFXhjM41uHs8iyF6d1XZo416x5mN9zIj5U+6k7CN6L/B4hP0WZ1muafZhf5cMBAqAaAp5jSYP86JooIEP7KprVhz24mcAoyDrTtGA9q1hlFmOHIsrKpBc70FcH92qkSmu41KbEzwL/cTUO/ieuMl7WsrcJ1nsdsxAh/+u4FKbMLlCvY0dBl6izMJSl3ylpBP6LX/yidTLEJ9deey0+/elPG+/9LugkQHUqFdhLmfjiPxAl9dq0UIE1H739ToQ/4ixKdzw6IsmlV9iAv/+D+6339cef+jR27dnNBnUQjQ2N6OvtgS4wlBi8/JLLbOpMTK4edjdBwZ9+7vMzbu89O1JqPOju3YvegYNsiGJmNUj2esk0amwaRdIaKQmGiQQBFRubpvckhHRBsopCwkMjStq1pflWpU9BS4BLqkgYTcQmGDSZir1JCRwDSEoCnxkqU4Wj8DS1qPdgSOepaPojx0ZEpg+EEEtMUIBHsHzplXR7soATpZ54CsWJcQQWLEKeirrEOIvJlE3VlcjM6vkXKMj8jdpOXUBRYIjCgpEa2FJ9lRhviUJIp4oXxlnWEmRhMhrLwVvfiMLe/fA10X+YipxgS4rD196BQmcnfPPnIT84iMDc2Ug99TSCq9cgfM1Vlu+ZaO9AEoe7Y7hmWT2DZwNkA02z8TZRsySZtuFYHs01IZwYTOHRvcO4fkU91rZWOnCEQsBRmFJQzkic1lClCajMyly58U6Pn++T6Zn+dJSuvbPuHSp/T9o5HOOQpcKeUq7OU16deCVI4NFU7sXkBw0lK63lET3+ppPMMgTEKe3E7BtAkULfrxEmCv6q5cswLHPyiQuApAikNFyQo6e+1X40QiH+c9MrM4EqKQCRwJLCkB+9y53s9K1wxat2MfZkGZ2OHIXputM0Wzx9jMbi41qbTiuWUsyrk2c3/5FAG7K0KxSTCPh0D5zKyQFHMBCk8qEEtjZEic4vRWGdF4YkgKVOh1OIetcia8GRAL0IzJGPcgN0KQUic8ZPhtC7+N95MnwG6mxc0NrFKgvDpbGkwK5AovJIeUCFlXVwIduiRpac6Tpd4yRloQ6BvrUwvYKgSF0h6fgMeVlHc2i6L5dnOTM7bOKWNY1wSgJkaK5RCA0KV7KZnQugUr3p1gWNOGokSiP7ixcvtkM5ly5dalOC4gVN92n0Unf0CWS508c6Y0rgS4d3CpjJnfwLnF9wwQWOjCUQu/HGG42PRC7/Zg8fQPzZp9noaFLmN5tKpaXtxGPe1SngCwsijVJdM2rYqQ4wrSKBv2eeeYY8GEQbO2/61qin1qxM8F2j5JdcehllfLfpAgEdyc5XXnnF5L1GT/UTuBKo0dSme1WZ8v7ss89amjX6Jn6+5JJLbOROZbRv7z6WXcY6Hxr5V9wLFi6wcolGnGUmWsOqNqn864oYldvZ0P4DJ/D97/0z3v2uLBYtSiHENiCBlKcMP3q8At+/L4z3vu8zuPgip+MzVaJnppeHC/jmoTTYnWdbZRnTzNoVC9w6CmouevKf/updp5fbbAPjJ2Z3xJpGr7JFLK/04fOLw2iNeJDQeixaDWUKNjVZp80L/NbaLPG6eFbjjDqjLkl7jbUqDt1o4OW32peuGlPbGMmofXjtGijN1kzkKVMYp65Imzxc9LdMkn8//OEP7am6/Od//mdrDwJQKifJ0M997nMGrH4XdFpAZYZkzuy27cqFszaEDcQ3Zw58uvDXXMmdqn2KNCql9Um6VHj79u2IhCvQ0tZiU2C7du2yKb2W1hb2NLaa4ND9fIPDQ6xoH9atXfdvmPt0mHlkrJvhHXeEApmBYnTKln9kriybsCin3EqAlk4IIrqh0LfRK7mVjQQlbbRDyECWTOWBTysB/le4TrxqCLRkJE6otGb5WZhyqJ9HAroSs9qWslE50y0OOe7NzRlIruQiTyGRfW0L/OyN+hfOt2sEfFWVyB44iOLIKIIXriPAioMSy4Bkbs8+BNevg6eykhqDACyRRImC0CvQt20HqM0RWLva4jgX+s3BUWzeP4pP3TgHj+4cQP9wCu+5tAO7j0/Yuqqb1jShvSaIrpEMHtkzhNtWNWKlAJUqxUgFqP9OeeaLAyjkyHv25ZbF9DJx3l3f7vfr3LI+nHfXXGQR0chVvK5b/Xfep/jarcMgBb62BUfLfsthyFXZu74t/foWg7nmb3myDJWfIvZks91IZ/sIlKrYg623UShrA5oi1iaGYtbyqutStCDd59HiUq1vClEY6/7DmD1tpIpufJ6ICetCIUF+D9NcPO+0F69H05IaqWOb9AYZ+3SwynowYHsqTbk4E40KUFEZUdfaSJV82bpkvrApT4YiG+EJkZMmjWzxvWymxq/pQJc/9d9w46QJy4L2GpRQPqpCJdTrIvJzIIEKja5IOQggC1xJpggISFFoNEYjLPqWQtGp50qrQIimCTW6pWlfARN3s47AlcKRe9nLnV+dLZsuddPHPFA2uPnKdnci/uTj8LOASgR6pZY2VN1yK3wVWmcn9UxHQgLKqCMELR3TSZ0GR06+nvLlTsCpfkSuDHWfZyJ3VEpk8cn9G/g5F3LDF/6fmCBAyWqxs868CxMQaqS47PCcqYQJ4tNfdGbxVH8OOXaQBVAcXnPSP1k/rhzht7MxhwCIZjqFvon+3j8/iCsa/eq2lKuzzJ9GDndP/SVNPuiKEbq867hxqFyl9u2aW9jOHxq4cej32yVhiC9/+cu45557sGbNGjzwwAN46qmnjNfURgTC//Zv/9am0X8XdMYRqvP01qYSGSj1yKPIbd2O4EUXokQAzK6c3RSvESsPhW+RgMlPJiv0UzkuWYz88U4DdwW69VXXoMinN1pBgcqGGk/YKJR3ySI2lelN7I3pmUMT2LpvBB+7oQMP7xqxayb+6KoOvHRojGBrGMvbKzG/vgK1QR9+sqUP6xfU4fpFtadsCT5Pvzs6uRay+RFMpI84+kkylA+tZdI0ncCQj08PwY+eNlqkdUx8V//YGTXyEXC4nY/fZu064swV+Vr7ojVQ0hLqDFlaykp3uuhz3ZtJ2XjK9mTz6eT07xW+M8ATYNY1yqBrZxqEP1w/TpRvYVJCnUTmjh5B7KEHaVRAMZODt60D1XfcAb9Ojp5yNkkCM6I3AkCn0nTg9EZqyA3bdTeTv+nhzUSyOxXkCWhKIWvKSABVo3qactWsRWNjE7RjTCOAyqOU9dGjR+2pUS6t3dHInEYFNdqmaVcB3ldffRXvf//7TzPbMgViVJCaads/XsCTfVnsGy9hTKOBTL/srSNBECMQpRIOEsE3Bry4mADq2mate3LLhO7Prej/3ehM5T2d3qheRGcTjiiZTNoGD41iuqBXI5huvbjTum8Up+tGdLZxu3S6sM8Dqt9nYtWVtA3VS4WmEbAUu+NqgLqgk71RASozk32U7+xye2zbKv3pslK5E1NI0UgokjkNkJV7fWdPYqHTMeTZ2LkseDp35+nNpen1MP15riSxL4Ul//q577+9enXVlftl19kQ6SgVp6ZjplS5KRfJ3n0/iU4xtE85VvbLgYb8pfK0iGxniuktSEyqBiG0I1lnqQkQp7Na/hBEXbTKmVaWurDs/J7k6Q0on89j48aNtrBfYEsgSNOH2vhx+PBhm7oUwNLMiZS31nFpelUXTWs6Vhfuay2bRv+kyDVdr6lILY6eeZREhawyVNtwgKgz/MlHuUh1kKam7jLkXY3VhtjprKJItmVPRlNl73ib5vl3RCojlYXy7K6RE+AR2NEU7nTwohFUlbvKScBVYEhTwJrGVT2Iz7TuT35VnipbTfeq7AWYVE8CuBrJ1U+jVgJZK1assLAUjsLTyK1GaBWflj8oHZpa10/+5VZ1qrTIjeJQfSudmipXvJpyFiktWoIh4K086l3hKR53TazoPKD6PSe3+lSfjiopNy5rtI6Z+1dWpvIcx9PaoBOG+7DAzoUmw2LodobQdDOHnKDLhkybw4COorOh7nON8zz9O9L0ynJqaopOrZfT2bvm079/F3V6arxliGXt4c1Iz8z5dEyn283s7q1GkidahxSLTyASiqCyqhJjo2MIU/nU1EztXJsCrf+xSQpXU0mnLuRXOc00QvFGpBHcqbJzng5rslSJZstikcDW/kyyjOvDoSmedpycbPvbIrcMVEYvvfSSAR2BGf0EOvXUFLZAkNYACshoDZ2AjH7yK1ClzRMrV660USeBGIFX7VAWMBPAEcDSkSICX7ITUNJi9Msvv9zMBKg00iiSW8UtYKwwlCaBPYElgSYBMD3lTvWqKXKFoTS6U4YKXzuw3d3SAooavXSPruns7LR0aORST41QKjzReUB1ns7TeTpP5+k8nad/V9IokMCWCzZ+H0nwSEBQI2VvDKCB/z9OpL5TNDB6HQ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 name="Content Placeholder 1"/>
          <p:cNvSpPr>
            <a:spLocks noGrp="1"/>
          </p:cNvSpPr>
          <p:nvPr>
            <p:ph idx="1"/>
          </p:nvPr>
        </p:nvSpPr>
        <p:spPr>
          <a:xfrm>
            <a:off x="422319" y="836712"/>
            <a:ext cx="8229600" cy="5184576"/>
          </a:xfrm>
        </p:spPr>
        <p:txBody>
          <a:bodyPr/>
          <a:lstStyle/>
          <a:p>
            <a:r>
              <a:rPr lang="en-GB" sz="1600" dirty="0" smtClean="0"/>
              <a:t>Main instrument outlining Member States obligations for reception (Reception </a:t>
            </a:r>
            <a:r>
              <a:rPr lang="en-GB" sz="1600" dirty="0"/>
              <a:t>Conditions Directive </a:t>
            </a:r>
            <a:r>
              <a:rPr lang="en-GB" sz="1600" dirty="0" smtClean="0"/>
              <a:t>(Directive 2013/33/EU)  contains no definition of the term.</a:t>
            </a:r>
          </a:p>
          <a:p>
            <a:pPr marL="0" indent="0">
              <a:buNone/>
            </a:pPr>
            <a:endParaRPr lang="en-GB" sz="1600" dirty="0" smtClean="0"/>
          </a:p>
          <a:p>
            <a:r>
              <a:rPr lang="en-GB" sz="1600" dirty="0" smtClean="0"/>
              <a:t>“Reception conditions” – Art 2(f) “</a:t>
            </a:r>
            <a:r>
              <a:rPr lang="en-GB" sz="1600" dirty="0"/>
              <a:t>full set of measures that Member States grant to applicants in accordance with this </a:t>
            </a:r>
            <a:r>
              <a:rPr lang="en-GB" sz="1600" dirty="0" smtClean="0"/>
              <a:t>Directive”</a:t>
            </a:r>
          </a:p>
          <a:p>
            <a:pPr marL="0" indent="0">
              <a:buNone/>
            </a:pPr>
            <a:endParaRPr lang="en-GB" sz="1600" dirty="0" smtClean="0"/>
          </a:p>
          <a:p>
            <a:r>
              <a:rPr lang="en-GB" sz="1600" dirty="0" smtClean="0"/>
              <a:t>“Material reception conditions” – Art 2(g) “</a:t>
            </a:r>
            <a:r>
              <a:rPr lang="en-GB" sz="1600" dirty="0"/>
              <a:t>means the reception conditions that include housing, food and clothing provided in kind, or as financial allowances or in vouchers, or a combination of the three, and a daily expenses </a:t>
            </a:r>
            <a:r>
              <a:rPr lang="en-GB" sz="1600" dirty="0" smtClean="0"/>
              <a:t>allowance” </a:t>
            </a:r>
          </a:p>
          <a:p>
            <a:endParaRPr lang="en-GB" sz="1600" dirty="0" smtClean="0"/>
          </a:p>
          <a:p>
            <a:r>
              <a:rPr lang="en-GB" sz="1600" dirty="0" smtClean="0"/>
              <a:t>+ Article 17 (2) ALL material </a:t>
            </a:r>
            <a:r>
              <a:rPr lang="en-GB" sz="1600" dirty="0"/>
              <a:t>reception conditions (i.e. housing or financial vouchers) </a:t>
            </a:r>
            <a:r>
              <a:rPr lang="en-GB" sz="1600" dirty="0" smtClean="0"/>
              <a:t>need to “provide </a:t>
            </a:r>
            <a:r>
              <a:rPr lang="en-GB" sz="1600" dirty="0"/>
              <a:t>an adequate standard of living for applicants, which guarantees their subsistence and protects their physical and mental </a:t>
            </a:r>
            <a:r>
              <a:rPr lang="en-GB" sz="1600" dirty="0" smtClean="0"/>
              <a:t>health. Member </a:t>
            </a:r>
            <a:r>
              <a:rPr lang="en-GB" sz="1600" dirty="0"/>
              <a:t>States shall ensure that that standard of living is met in the specific situation of vulnerable </a:t>
            </a:r>
            <a:r>
              <a:rPr lang="en-GB" sz="1600" dirty="0" smtClean="0"/>
              <a:t>persons.”</a:t>
            </a:r>
          </a:p>
          <a:p>
            <a:endParaRPr lang="en-GB" sz="1600" dirty="0"/>
          </a:p>
          <a:p>
            <a:r>
              <a:rPr lang="en-GB" sz="1600" dirty="0" smtClean="0"/>
              <a:t>ONLY exception to this is where assessment of specific needs of applicant is required or housing capacity is temporarily exhausted. NONETHELESS must still ensure basic needs.</a:t>
            </a:r>
            <a:endParaRPr lang="en-GB" sz="1200" dirty="0"/>
          </a:p>
          <a:p>
            <a:endParaRPr lang="en-GB" sz="1600" dirty="0"/>
          </a:p>
        </p:txBody>
      </p:sp>
      <p:sp>
        <p:nvSpPr>
          <p:cNvPr id="3" name="TextBox 2"/>
          <p:cNvSpPr txBox="1"/>
          <p:nvPr/>
        </p:nvSpPr>
        <p:spPr>
          <a:xfrm>
            <a:off x="2814532" y="186840"/>
            <a:ext cx="3445174" cy="523220"/>
          </a:xfrm>
          <a:prstGeom prst="rect">
            <a:avLst/>
          </a:prstGeom>
          <a:noFill/>
        </p:spPr>
        <p:txBody>
          <a:bodyPr wrap="none" rtlCol="0">
            <a:spAutoFit/>
          </a:bodyPr>
          <a:lstStyle/>
          <a:p>
            <a:r>
              <a:rPr lang="en-GB" sz="2800" dirty="0" smtClean="0"/>
              <a:t>Reception definition </a:t>
            </a:r>
            <a:endParaRPr lang="en-GB" sz="2800" dirty="0"/>
          </a:p>
        </p:txBody>
      </p:sp>
    </p:spTree>
    <p:extLst>
      <p:ext uri="{BB962C8B-B14F-4D97-AF65-F5344CB8AC3E}">
        <p14:creationId xmlns:p14="http://schemas.microsoft.com/office/powerpoint/2010/main" xmlns="" val="1644684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16632"/>
            <a:ext cx="5410944" cy="706090"/>
          </a:xfrm>
        </p:spPr>
        <p:txBody>
          <a:bodyPr/>
          <a:lstStyle/>
          <a:p>
            <a:r>
              <a:rPr lang="en-GB" sz="2400" dirty="0" smtClean="0"/>
              <a:t>Other definitional guidance</a:t>
            </a:r>
            <a:endParaRPr lang="en-GB" sz="2400" dirty="0"/>
          </a:p>
        </p:txBody>
      </p:sp>
      <p:sp>
        <p:nvSpPr>
          <p:cNvPr id="4" name="Date Placeholder 3"/>
          <p:cNvSpPr>
            <a:spLocks noGrp="1"/>
          </p:cNvSpPr>
          <p:nvPr>
            <p:ph type="dt" sz="half" idx="10"/>
          </p:nvPr>
        </p:nvSpPr>
        <p:spPr/>
        <p:txBody>
          <a:bodyPr/>
          <a:lstStyle/>
          <a:p>
            <a:pPr>
              <a:defRPr/>
            </a:pPr>
            <a:fld id="{B0F7511D-131B-461B-87FC-56C4DFE36916}" type="datetime1">
              <a:rPr lang="en-GB" smtClean="0"/>
              <a:pPr>
                <a:defRPr/>
              </a:pPr>
              <a:t>02/06/2016</a:t>
            </a:fld>
            <a:endParaRPr 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764704"/>
            <a:ext cx="2671564" cy="2671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539552" y="3284984"/>
            <a:ext cx="8280920" cy="3693319"/>
          </a:xfrm>
          <a:prstGeom prst="rect">
            <a:avLst/>
          </a:prstGeom>
          <a:noFill/>
        </p:spPr>
        <p:txBody>
          <a:bodyPr wrap="square" rtlCol="0">
            <a:spAutoFit/>
          </a:bodyPr>
          <a:lstStyle/>
          <a:p>
            <a:r>
              <a:rPr lang="en-GB" dirty="0" smtClean="0"/>
              <a:t>Reception Conditions Directive can’t be read in a vacuum!</a:t>
            </a:r>
          </a:p>
          <a:p>
            <a:endParaRPr lang="en-GB" dirty="0" smtClean="0"/>
          </a:p>
          <a:p>
            <a:pPr marL="285750" indent="-285750">
              <a:buFontTx/>
              <a:buChar char="-"/>
            </a:pPr>
            <a:r>
              <a:rPr lang="en-GB" dirty="0" smtClean="0"/>
              <a:t>Charter of Fundamental Rights – Article 1 right to human dignity and Article 35 right to health care </a:t>
            </a:r>
          </a:p>
          <a:p>
            <a:pPr marL="285750" indent="-285750">
              <a:buFontTx/>
              <a:buChar char="-"/>
            </a:pPr>
            <a:r>
              <a:rPr lang="en-GB" dirty="0" smtClean="0"/>
              <a:t>European Convention on Human Rights – Article 3 prohibition against inhumane treatment</a:t>
            </a:r>
          </a:p>
          <a:p>
            <a:pPr marL="285750" indent="-285750">
              <a:buFontTx/>
              <a:buChar char="-"/>
            </a:pPr>
            <a:r>
              <a:rPr lang="en-GB" dirty="0" smtClean="0"/>
              <a:t>European Social Charter – Article 16 provision of family housing</a:t>
            </a:r>
          </a:p>
          <a:p>
            <a:pPr marL="285750" indent="-285750">
              <a:buFontTx/>
              <a:buChar char="-"/>
            </a:pPr>
            <a:r>
              <a:rPr lang="en-GB" dirty="0" smtClean="0"/>
              <a:t>International Covenant of Economic Social and Cultural </a:t>
            </a:r>
            <a:r>
              <a:rPr lang="en-GB" dirty="0"/>
              <a:t>Rights – Article </a:t>
            </a:r>
            <a:r>
              <a:rPr lang="en-GB" dirty="0" smtClean="0"/>
              <a:t>11 right </a:t>
            </a:r>
            <a:r>
              <a:rPr lang="en-GB" dirty="0"/>
              <a:t>of everyone to an adequate </a:t>
            </a:r>
            <a:r>
              <a:rPr lang="en-GB" dirty="0" smtClean="0"/>
              <a:t>standard of </a:t>
            </a:r>
            <a:r>
              <a:rPr lang="en-GB" dirty="0"/>
              <a:t>living for himself and his family, including adequate food, clothing and housing, and to </a:t>
            </a:r>
            <a:r>
              <a:rPr lang="en-GB" dirty="0" smtClean="0"/>
              <a:t>the continuous </a:t>
            </a:r>
            <a:r>
              <a:rPr lang="en-GB" dirty="0"/>
              <a:t>improvement of living conditions. </a:t>
            </a:r>
            <a:endParaRPr lang="en-GB" dirty="0" smtClean="0"/>
          </a:p>
          <a:p>
            <a:pPr marL="285750" indent="-285750">
              <a:buFontTx/>
              <a:buChar char="-"/>
            </a:pPr>
            <a:endParaRPr lang="en-GB" dirty="0" smtClean="0"/>
          </a:p>
          <a:p>
            <a:endParaRPr lang="en-GB" dirty="0"/>
          </a:p>
        </p:txBody>
      </p:sp>
    </p:spTree>
    <p:extLst>
      <p:ext uri="{BB962C8B-B14F-4D97-AF65-F5344CB8AC3E}">
        <p14:creationId xmlns:p14="http://schemas.microsoft.com/office/powerpoint/2010/main" xmlns="" val="15217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88640"/>
            <a:ext cx="5493296" cy="653954"/>
          </a:xfrm>
        </p:spPr>
        <p:txBody>
          <a:bodyPr/>
          <a:lstStyle/>
          <a:p>
            <a:r>
              <a:rPr lang="en-GB" sz="2000" dirty="0" smtClean="0"/>
              <a:t>+ Case law!</a:t>
            </a:r>
            <a:endParaRPr lang="en-GB"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99792" y="836712"/>
            <a:ext cx="4444313" cy="2958246"/>
          </a:xfrm>
        </p:spPr>
      </p:pic>
      <p:sp>
        <p:nvSpPr>
          <p:cNvPr id="4" name="Date Placeholder 3"/>
          <p:cNvSpPr>
            <a:spLocks noGrp="1"/>
          </p:cNvSpPr>
          <p:nvPr>
            <p:ph type="dt" sz="half" idx="10"/>
          </p:nvPr>
        </p:nvSpPr>
        <p:spPr/>
        <p:txBody>
          <a:bodyPr/>
          <a:lstStyle/>
          <a:p>
            <a:pPr>
              <a:defRPr/>
            </a:pPr>
            <a:fld id="{B0F7511D-131B-461B-87FC-56C4DFE36916}" type="datetime1">
              <a:rPr lang="en-GB" smtClean="0"/>
              <a:pPr>
                <a:defRPr/>
              </a:pPr>
              <a:t>02/06/2016</a:t>
            </a:fld>
            <a:endParaRPr lang="en-US"/>
          </a:p>
        </p:txBody>
      </p:sp>
      <p:sp>
        <p:nvSpPr>
          <p:cNvPr id="6" name="TextBox 5"/>
          <p:cNvSpPr txBox="1"/>
          <p:nvPr/>
        </p:nvSpPr>
        <p:spPr>
          <a:xfrm>
            <a:off x="467544" y="4077072"/>
            <a:ext cx="8568952" cy="2031325"/>
          </a:xfrm>
          <a:prstGeom prst="rect">
            <a:avLst/>
          </a:prstGeom>
          <a:noFill/>
        </p:spPr>
        <p:txBody>
          <a:bodyPr wrap="square" rtlCol="0">
            <a:spAutoFit/>
          </a:bodyPr>
          <a:lstStyle/>
          <a:p>
            <a:pPr marL="285750" indent="-285750">
              <a:buFontTx/>
              <a:buChar char="-"/>
            </a:pPr>
            <a:r>
              <a:rPr lang="en-GB" dirty="0" smtClean="0"/>
              <a:t>Court of Justice of the European Union: </a:t>
            </a:r>
          </a:p>
          <a:p>
            <a:r>
              <a:rPr lang="en-GB" dirty="0" smtClean="0"/>
              <a:t>     “Asylum </a:t>
            </a:r>
            <a:r>
              <a:rPr lang="en-GB" dirty="0"/>
              <a:t>seekers may not be deprived, even for a temporary period of time, of </a:t>
            </a:r>
            <a:r>
              <a:rPr lang="en-GB" dirty="0" smtClean="0"/>
              <a:t>  the </a:t>
            </a:r>
            <a:r>
              <a:rPr lang="en-GB" dirty="0"/>
              <a:t>protection of the minimum standards laid down by the </a:t>
            </a:r>
            <a:r>
              <a:rPr lang="en-GB" dirty="0" smtClean="0"/>
              <a:t>RCD”</a:t>
            </a:r>
          </a:p>
          <a:p>
            <a:pPr marL="285750" indent="-285750">
              <a:buFontTx/>
              <a:buChar char="-"/>
            </a:pPr>
            <a:r>
              <a:rPr lang="en-GB" dirty="0" smtClean="0"/>
              <a:t>“</a:t>
            </a:r>
            <a:r>
              <a:rPr lang="en-GB" dirty="0"/>
              <a:t>If financial assistance </a:t>
            </a:r>
            <a:r>
              <a:rPr lang="en-GB" dirty="0" smtClean="0"/>
              <a:t>is provided </a:t>
            </a:r>
            <a:r>
              <a:rPr lang="en-GB" dirty="0"/>
              <a:t>the amount must be sufficient to ensure a dignified standard of living and adequate for the health of applicants and capable of ensuring their subsistence</a:t>
            </a:r>
            <a:r>
              <a:rPr lang="en-GB" dirty="0" smtClean="0"/>
              <a:t>.”</a:t>
            </a:r>
          </a:p>
          <a:p>
            <a:pPr marL="285750" indent="-285750">
              <a:buFontTx/>
              <a:buChar char="-"/>
            </a:pPr>
            <a:endParaRPr lang="en-GB" dirty="0"/>
          </a:p>
        </p:txBody>
      </p:sp>
    </p:spTree>
    <p:extLst>
      <p:ext uri="{BB962C8B-B14F-4D97-AF65-F5344CB8AC3E}">
        <p14:creationId xmlns:p14="http://schemas.microsoft.com/office/powerpoint/2010/main" xmlns="" val="3107817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495"/>
            <a:ext cx="8229600" cy="1143000"/>
          </a:xfrm>
        </p:spPr>
        <p:txBody>
          <a:bodyPr/>
          <a:lstStyle/>
          <a:p>
            <a:r>
              <a:rPr lang="en-GB" sz="2800" dirty="0" smtClean="0"/>
              <a:t>Reception definition for vulnerable persons</a:t>
            </a:r>
            <a:endParaRPr lang="en-GB" sz="2800" dirty="0"/>
          </a:p>
        </p:txBody>
      </p:sp>
      <p:sp>
        <p:nvSpPr>
          <p:cNvPr id="3" name="Content Placeholder 2"/>
          <p:cNvSpPr>
            <a:spLocks noGrp="1"/>
          </p:cNvSpPr>
          <p:nvPr>
            <p:ph idx="1"/>
          </p:nvPr>
        </p:nvSpPr>
        <p:spPr>
          <a:xfrm>
            <a:off x="467544" y="908720"/>
            <a:ext cx="8229600" cy="4191000"/>
          </a:xfrm>
        </p:spPr>
        <p:txBody>
          <a:bodyPr/>
          <a:lstStyle/>
          <a:p>
            <a:r>
              <a:rPr lang="en-GB" sz="2000" dirty="0" smtClean="0"/>
              <a:t>No definition of Vulnerable Persons in RCD BUT non-exhaustive list of groups that MS must take into account when implementing Directive:</a:t>
            </a:r>
          </a:p>
          <a:p>
            <a:pPr marL="0" indent="0">
              <a:buNone/>
            </a:pPr>
            <a:endParaRPr lang="en-GB" sz="2000" dirty="0" smtClean="0"/>
          </a:p>
          <a:p>
            <a:pPr marL="0" indent="0">
              <a:buNone/>
            </a:pPr>
            <a:r>
              <a:rPr lang="en-GB" sz="2000" dirty="0" smtClean="0"/>
              <a:t>Art 21 “minors</a:t>
            </a:r>
            <a:r>
              <a:rPr lang="en-GB" sz="2000" dirty="0"/>
              <a:t>, unaccompanied minors, disabled people, elderly people, pregnant women, single parents with minor children, victims of human trafficking, persons with serious illnesses, persons with mental disorders and persons who have been subjected to torture, rape or other serious forms of psychological, physical or sexual violence, such as </a:t>
            </a:r>
            <a:r>
              <a:rPr lang="en-GB" sz="2000" dirty="0" smtClean="0"/>
              <a:t>victims </a:t>
            </a:r>
            <a:r>
              <a:rPr lang="en-GB" sz="2000" dirty="0"/>
              <a:t>of female genital </a:t>
            </a:r>
            <a:r>
              <a:rPr lang="en-GB" sz="2000" dirty="0" smtClean="0"/>
              <a:t>mutilation”</a:t>
            </a:r>
          </a:p>
          <a:p>
            <a:pPr marL="0" indent="0">
              <a:buNone/>
            </a:pPr>
            <a:endParaRPr lang="en-GB" sz="2000" dirty="0"/>
          </a:p>
          <a:p>
            <a:pPr marL="0" indent="0">
              <a:buNone/>
            </a:pPr>
            <a:r>
              <a:rPr lang="en-GB" sz="2000" dirty="0" smtClean="0"/>
              <a:t>Reception conditions? Standard of living (adequate) met for vulnerable persons.</a:t>
            </a:r>
          </a:p>
          <a:p>
            <a:pPr marL="0" indent="0">
              <a:buNone/>
            </a:pPr>
            <a:r>
              <a:rPr lang="en-GB" sz="2000" dirty="0"/>
              <a:t>G</a:t>
            </a:r>
            <a:r>
              <a:rPr lang="en-GB" sz="2000" dirty="0" smtClean="0"/>
              <a:t>ender </a:t>
            </a:r>
            <a:r>
              <a:rPr lang="en-GB" sz="2000" dirty="0"/>
              <a:t>and age-specific concerns and the situation of vulnerable persons </a:t>
            </a:r>
            <a:r>
              <a:rPr lang="en-GB" sz="2000" dirty="0" smtClean="0"/>
              <a:t>taken into consideration in </a:t>
            </a:r>
            <a:r>
              <a:rPr lang="en-GB" sz="2000" dirty="0"/>
              <a:t>relation to applicants within the premises and accommodation centres</a:t>
            </a:r>
          </a:p>
        </p:txBody>
      </p:sp>
      <p:sp>
        <p:nvSpPr>
          <p:cNvPr id="4" name="Date Placeholder 3"/>
          <p:cNvSpPr>
            <a:spLocks noGrp="1"/>
          </p:cNvSpPr>
          <p:nvPr>
            <p:ph type="dt" sz="half" idx="10"/>
          </p:nvPr>
        </p:nvSpPr>
        <p:spPr/>
        <p:txBody>
          <a:bodyPr/>
          <a:lstStyle/>
          <a:p>
            <a:pPr>
              <a:defRPr/>
            </a:pPr>
            <a:fld id="{B0F7511D-131B-461B-87FC-56C4DFE36916}" type="datetime1">
              <a:rPr lang="en-GB" smtClean="0"/>
              <a:pPr>
                <a:defRPr/>
              </a:pPr>
              <a:t>02/06/2016</a:t>
            </a:fld>
            <a:endParaRPr lang="en-US"/>
          </a:p>
        </p:txBody>
      </p:sp>
    </p:spTree>
    <p:extLst>
      <p:ext uri="{BB962C8B-B14F-4D97-AF65-F5344CB8AC3E}">
        <p14:creationId xmlns:p14="http://schemas.microsoft.com/office/powerpoint/2010/main" xmlns="" val="2760139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
            <a:ext cx="8229600" cy="1143000"/>
          </a:xfrm>
        </p:spPr>
        <p:txBody>
          <a:bodyPr/>
          <a:lstStyle/>
          <a:p>
            <a:r>
              <a:rPr lang="en-GB" sz="1800" dirty="0" smtClean="0"/>
              <a:t>Reception conditions?</a:t>
            </a:r>
            <a:endParaRPr lang="en-GB" sz="1800" dirty="0"/>
          </a:p>
        </p:txBody>
      </p:sp>
      <p:sp>
        <p:nvSpPr>
          <p:cNvPr id="3" name="Content Placeholder 2"/>
          <p:cNvSpPr>
            <a:spLocks noGrp="1"/>
          </p:cNvSpPr>
          <p:nvPr>
            <p:ph idx="1"/>
          </p:nvPr>
        </p:nvSpPr>
        <p:spPr>
          <a:xfrm>
            <a:off x="395536" y="836712"/>
            <a:ext cx="8229600" cy="4191000"/>
          </a:xfrm>
        </p:spPr>
        <p:txBody>
          <a:bodyPr/>
          <a:lstStyle/>
          <a:p>
            <a:r>
              <a:rPr lang="en-GB" sz="1600" dirty="0" smtClean="0"/>
              <a:t>Art 17(2) Standard </a:t>
            </a:r>
            <a:r>
              <a:rPr lang="en-GB" sz="1600" dirty="0"/>
              <a:t>of living (adequate) met for vulnerable persons.</a:t>
            </a:r>
          </a:p>
          <a:p>
            <a:r>
              <a:rPr lang="en-GB" sz="1600" dirty="0" smtClean="0"/>
              <a:t>Art 18(3) Gender </a:t>
            </a:r>
            <a:r>
              <a:rPr lang="en-GB" sz="1600" dirty="0"/>
              <a:t>and age-specific concerns and the situation of vulnerable persons taken into consideration in relation to applicants within the premises and accommodation </a:t>
            </a:r>
            <a:r>
              <a:rPr lang="en-GB" sz="1600" dirty="0" smtClean="0"/>
              <a:t>centres.</a:t>
            </a:r>
          </a:p>
          <a:p>
            <a:r>
              <a:rPr lang="en-GB" sz="1600" dirty="0" smtClean="0"/>
              <a:t>Art 18(4) MS must prevent </a:t>
            </a:r>
            <a:r>
              <a:rPr lang="en-GB" sz="1600" dirty="0"/>
              <a:t> assault and gender-based violence, including sexual assault and harassment, within the premises and accommodation </a:t>
            </a:r>
            <a:r>
              <a:rPr lang="en-GB" sz="1600" dirty="0" smtClean="0"/>
              <a:t>centres</a:t>
            </a:r>
          </a:p>
          <a:p>
            <a:r>
              <a:rPr lang="en-GB" sz="1600" dirty="0" smtClean="0"/>
              <a:t>Art 19(2) MS shall </a:t>
            </a:r>
            <a:r>
              <a:rPr lang="en-GB" sz="1600" dirty="0"/>
              <a:t>provide necessary medical or other assistance to applicants who have special reception needs, including appropriate mental health care where needed</a:t>
            </a:r>
            <a:r>
              <a:rPr lang="en-GB" sz="1600" dirty="0" smtClean="0"/>
              <a:t>.</a:t>
            </a:r>
          </a:p>
          <a:p>
            <a:r>
              <a:rPr lang="en-GB" sz="1600" dirty="0" smtClean="0"/>
              <a:t>Art 25(1)-(2) </a:t>
            </a:r>
            <a:r>
              <a:rPr lang="en-GB" sz="1600" dirty="0"/>
              <a:t>Member States shall ensure that persons who have been subjected to torture, rape or other serious acts of violence receive the necessary treatment for the damage caused by such acts, in particular access to appropriate medical and psychological treatment or </a:t>
            </a:r>
            <a:r>
              <a:rPr lang="en-GB" sz="1600" dirty="0" smtClean="0"/>
              <a:t>care. Those </a:t>
            </a:r>
            <a:r>
              <a:rPr lang="en-GB" sz="1600" dirty="0"/>
              <a:t>working with victims of torture, rape or other serious acts of violence shall have had and shall continue to receive appropriate training concerning their </a:t>
            </a:r>
            <a:r>
              <a:rPr lang="en-GB" sz="1600" dirty="0" smtClean="0"/>
              <a:t>needs.</a:t>
            </a:r>
            <a:endParaRPr lang="en-GB" sz="1600" dirty="0"/>
          </a:p>
          <a:p>
            <a:endParaRPr lang="en-GB" sz="1600" dirty="0" smtClean="0"/>
          </a:p>
          <a:p>
            <a:r>
              <a:rPr lang="en-GB" dirty="0" smtClean="0"/>
              <a:t>             All of the above hinges on 			assessment of vulnerability!!   </a:t>
            </a:r>
            <a:endParaRPr lang="en-GB" dirty="0"/>
          </a:p>
          <a:p>
            <a:endParaRPr lang="en-GB" dirty="0"/>
          </a:p>
        </p:txBody>
      </p:sp>
      <p:sp>
        <p:nvSpPr>
          <p:cNvPr id="4" name="Date Placeholder 3"/>
          <p:cNvSpPr>
            <a:spLocks noGrp="1"/>
          </p:cNvSpPr>
          <p:nvPr>
            <p:ph type="dt" sz="half" idx="10"/>
          </p:nvPr>
        </p:nvSpPr>
        <p:spPr/>
        <p:txBody>
          <a:bodyPr/>
          <a:lstStyle/>
          <a:p>
            <a:pPr>
              <a:defRPr/>
            </a:pPr>
            <a:fld id="{B0F7511D-131B-461B-87FC-56C4DFE36916}" type="datetime1">
              <a:rPr lang="en-GB" smtClean="0"/>
              <a:pPr>
                <a:defRPr/>
              </a:pPr>
              <a:t>02/06/2016</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941168"/>
            <a:ext cx="1741782" cy="1741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2114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496" y="188640"/>
            <a:ext cx="8229600" cy="1143000"/>
          </a:xfrm>
        </p:spPr>
        <p:txBody>
          <a:bodyPr/>
          <a:lstStyle/>
          <a:p>
            <a:r>
              <a:rPr lang="en-GB" sz="3200" dirty="0" smtClean="0"/>
              <a:t>Reception in practice</a:t>
            </a:r>
            <a:endParaRPr lang="en-GB" sz="3200" dirty="0"/>
          </a:p>
        </p:txBody>
      </p:sp>
      <p:sp>
        <p:nvSpPr>
          <p:cNvPr id="3" name="Content Placeholder 2"/>
          <p:cNvSpPr>
            <a:spLocks noGrp="1"/>
          </p:cNvSpPr>
          <p:nvPr>
            <p:ph idx="1"/>
          </p:nvPr>
        </p:nvSpPr>
        <p:spPr>
          <a:xfrm>
            <a:off x="467544" y="1268760"/>
            <a:ext cx="8229600" cy="4191000"/>
          </a:xfrm>
        </p:spPr>
        <p:txBody>
          <a:bodyPr/>
          <a:lstStyle/>
          <a:p>
            <a:r>
              <a:rPr lang="en-GB" sz="2000" dirty="0" smtClean="0"/>
              <a:t>States (wilfully) lack the ability to </a:t>
            </a:r>
            <a:r>
              <a:rPr lang="en-GB" sz="2000" dirty="0"/>
              <a:t>receive those seeking refuge in appropriate, dignified conditions as mandated by their protection obligations. </a:t>
            </a:r>
            <a:endParaRPr lang="en-GB" sz="2000" dirty="0" smtClean="0"/>
          </a:p>
          <a:p>
            <a:r>
              <a:rPr lang="en-GB" sz="2000" dirty="0" smtClean="0"/>
              <a:t>Proliferation of detention – blurring of lines between reception and detention; a symptom of the “hotspots” </a:t>
            </a:r>
            <a:endParaRPr lang="en-GB" sz="2000" dirty="0"/>
          </a:p>
        </p:txBody>
      </p:sp>
      <p:sp>
        <p:nvSpPr>
          <p:cNvPr id="4" name="Date Placeholder 3"/>
          <p:cNvSpPr>
            <a:spLocks noGrp="1"/>
          </p:cNvSpPr>
          <p:nvPr>
            <p:ph type="dt" sz="half" idx="10"/>
          </p:nvPr>
        </p:nvSpPr>
        <p:spPr/>
        <p:txBody>
          <a:bodyPr/>
          <a:lstStyle/>
          <a:p>
            <a:pPr>
              <a:defRPr/>
            </a:pPr>
            <a:fld id="{B0F7511D-131B-461B-87FC-56C4DFE36916}" type="datetime1">
              <a:rPr lang="en-GB" smtClean="0"/>
              <a:pPr>
                <a:defRPr/>
              </a:pPr>
              <a:t>02/06/2016</a:t>
            </a:fld>
            <a:endParaRPr lang="en-US"/>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313644"/>
            <a:ext cx="3887436" cy="2376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251520" y="5807422"/>
            <a:ext cx="1927131" cy="307777"/>
          </a:xfrm>
          <a:prstGeom prst="rect">
            <a:avLst/>
          </a:prstGeom>
          <a:noFill/>
        </p:spPr>
        <p:txBody>
          <a:bodyPr wrap="none" rtlCol="0">
            <a:spAutoFit/>
          </a:bodyPr>
          <a:lstStyle/>
          <a:p>
            <a:r>
              <a:rPr lang="en-GB" sz="1400" i="1" dirty="0" err="1" smtClean="0"/>
              <a:t>Pozzallo</a:t>
            </a:r>
            <a:r>
              <a:rPr lang="en-GB" sz="1400" i="1" dirty="0" smtClean="0"/>
              <a:t> hotspot, Italy</a:t>
            </a:r>
            <a:endParaRPr lang="en-GB" sz="1400" i="1"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63432" y="3313644"/>
            <a:ext cx="4227795" cy="23796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4563432" y="5809452"/>
            <a:ext cx="2888888" cy="307777"/>
          </a:xfrm>
          <a:prstGeom prst="rect">
            <a:avLst/>
          </a:prstGeom>
          <a:noFill/>
        </p:spPr>
        <p:txBody>
          <a:bodyPr wrap="square" rtlCol="0">
            <a:spAutoFit/>
          </a:bodyPr>
          <a:lstStyle/>
          <a:p>
            <a:r>
              <a:rPr lang="en-GB" sz="1400" i="1" dirty="0" err="1" smtClean="0"/>
              <a:t>Moria</a:t>
            </a:r>
            <a:r>
              <a:rPr lang="en-GB" sz="1400" i="1" dirty="0" smtClean="0"/>
              <a:t> hotspot, Lesvos, Greece</a:t>
            </a:r>
            <a:endParaRPr lang="en-GB" sz="1400" i="1" dirty="0"/>
          </a:p>
        </p:txBody>
      </p:sp>
    </p:spTree>
    <p:extLst>
      <p:ext uri="{BB962C8B-B14F-4D97-AF65-F5344CB8AC3E}">
        <p14:creationId xmlns:p14="http://schemas.microsoft.com/office/powerpoint/2010/main" xmlns="" val="1524925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0e53781-dd2c-4581-853d-36faa1893bd5">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91083B6E33E94884D96458EA79E486" ma:contentTypeVersion="2" ma:contentTypeDescription="Create a new document." ma:contentTypeScope="" ma:versionID="fbca54a431f3d514733bc4d59573b626">
  <xsd:schema xmlns:xsd="http://www.w3.org/2001/XMLSchema" xmlns:xs="http://www.w3.org/2001/XMLSchema" xmlns:p="http://schemas.microsoft.com/office/2006/metadata/properties" xmlns:ns2="50e53781-dd2c-4581-853d-36faa1893bd5" targetNamespace="http://schemas.microsoft.com/office/2006/metadata/properties" ma:root="true" ma:fieldsID="91f1ecc5d176092084586466dd5287d3" ns2:_="">
    <xsd:import namespace="50e53781-dd2c-4581-853d-36faa1893bd5"/>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53781-dd2c-4581-853d-36faa1893bd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DD28A6-BAA9-4A1C-ABCD-F876DA862A2B}">
  <ds:schemaRefs>
    <ds:schemaRef ds:uri="http://schemas.openxmlformats.org/package/2006/metadata/core-properties"/>
    <ds:schemaRef ds:uri="http://schemas.microsoft.com/office/2006/documentManagement/types"/>
    <ds:schemaRef ds:uri="http://purl.org/dc/elements/1.1/"/>
    <ds:schemaRef ds:uri="http://www.w3.org/XML/1998/namespace"/>
    <ds:schemaRef ds:uri="http://purl.org/dc/terms/"/>
    <ds:schemaRef ds:uri="http://schemas.microsoft.com/office/2006/metadata/properties"/>
    <ds:schemaRef ds:uri="http://schemas.microsoft.com/office/infopath/2007/PartnerControls"/>
    <ds:schemaRef ds:uri="50e53781-dd2c-4581-853d-36faa1893bd5"/>
    <ds:schemaRef ds:uri="http://purl.org/dc/dcmitype/"/>
  </ds:schemaRefs>
</ds:datastoreItem>
</file>

<file path=customXml/itemProps2.xml><?xml version="1.0" encoding="utf-8"?>
<ds:datastoreItem xmlns:ds="http://schemas.openxmlformats.org/officeDocument/2006/customXml" ds:itemID="{0508D8A5-B070-4566-B8F7-8F388D8BB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e53781-dd2c-4581-853d-36faa1893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451A45-BBA0-4CAD-A4BA-A1356D9000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ECRE template</Template>
  <TotalTime>9148</TotalTime>
  <Words>1114</Words>
  <Application>Microsoft Office PowerPoint</Application>
  <PresentationFormat>On-screen Show (4:3)</PresentationFormat>
  <Paragraphs>134</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vt:lpstr>
      <vt:lpstr>Snapshot of numbers</vt:lpstr>
      <vt:lpstr>Outline</vt:lpstr>
      <vt:lpstr>Slide 4</vt:lpstr>
      <vt:lpstr>Other definitional guidance</vt:lpstr>
      <vt:lpstr>+ Case law!</vt:lpstr>
      <vt:lpstr>Reception definition for vulnerable persons</vt:lpstr>
      <vt:lpstr>Reception conditions?</vt:lpstr>
      <vt:lpstr>Reception in practice</vt:lpstr>
      <vt:lpstr>Detention under EU law</vt:lpstr>
      <vt:lpstr> </vt:lpstr>
      <vt:lpstr> </vt:lpstr>
      <vt:lpstr>Reception for vulnerable persons</vt:lpstr>
      <vt:lpstr>Result?  Vulnerable persons are being placed in highly unsuitable conditions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vianney stoll</dc:creator>
  <cp:lastModifiedBy>Natalie Kontoulis</cp:lastModifiedBy>
  <cp:revision>145</cp:revision>
  <dcterms:created xsi:type="dcterms:W3CDTF">2012-10-03T15:04:36Z</dcterms:created>
  <dcterms:modified xsi:type="dcterms:W3CDTF">2016-06-02T06:44:27Z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0x010100CC91083B6E33E94884D96458EA79E486</vt:lpwstr>
  </property>
</Properties>
</file>