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48" r:id="rId2"/>
  </p:sldMasterIdLst>
  <p:notesMasterIdLst>
    <p:notesMasterId r:id="rId14"/>
  </p:notesMasterIdLst>
  <p:sldIdLst>
    <p:sldId id="256" r:id="rId3"/>
    <p:sldId id="272" r:id="rId4"/>
    <p:sldId id="261" r:id="rId5"/>
    <p:sldId id="264" r:id="rId6"/>
    <p:sldId id="265" r:id="rId7"/>
    <p:sldId id="262" r:id="rId8"/>
    <p:sldId id="263" r:id="rId9"/>
    <p:sldId id="267" r:id="rId10"/>
    <p:sldId id="266" r:id="rId11"/>
    <p:sldId id="268" r:id="rId12"/>
    <p:sldId id="270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F9DD1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Objects="1" showGuides="1">
      <p:cViewPr varScale="1">
        <p:scale>
          <a:sx n="91" d="100"/>
          <a:sy n="91" d="100"/>
        </p:scale>
        <p:origin x="-77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0" d="100"/>
          <a:sy n="80" d="100"/>
        </p:scale>
        <p:origin x="-249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0D45B-65DD-43FE-B5EE-79C03165A272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0A291-5902-4A74-959F-04EA03A6552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5844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291-5902-4A74-959F-04EA03A6552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926565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0A291-5902-4A74-959F-04EA03A65523}" type="slidenum">
              <a:rPr lang="en-GB" smtClean="0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461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420" y="1988840"/>
            <a:ext cx="8353160" cy="144016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95420" y="1268700"/>
            <a:ext cx="8353160" cy="648090"/>
          </a:xfrm>
        </p:spPr>
        <p:txBody>
          <a:bodyPr anchor="t" anchorCtr="0"/>
          <a:lstStyle>
            <a:lvl1pPr algn="l">
              <a:defRPr baseline="0">
                <a:latin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pPr/>
              <a:t>08/02/2016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21468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540000"/>
            <a:ext cx="5760640" cy="1736872"/>
          </a:xfrm>
        </p:spPr>
        <p:txBody>
          <a:bodyPr anchor="t" anchorCtr="0">
            <a:normAutofit/>
          </a:bodyPr>
          <a:lstStyle>
            <a:lvl1pPr algn="r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32000" y="2420888"/>
            <a:ext cx="5760000" cy="180020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54DB-31F6-4C31-A32F-FB6DD0BFEEC2}" type="datetimeFigureOut">
              <a:rPr lang="en-GB" smtClean="0"/>
              <a:pPr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4680000" y="4149080"/>
            <a:ext cx="4212480" cy="72008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F9DD16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dirty="0" smtClean="0">
                <a:latin typeface="Arial" pitchFamily="34" charset="0"/>
                <a:cs typeface="Arial" pitchFamily="34" charset="0"/>
              </a:rPr>
              <a:t>fra.europa.eu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1439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1920" y="3645024"/>
            <a:ext cx="5040560" cy="1440160"/>
          </a:xfrm>
        </p:spPr>
        <p:txBody>
          <a:bodyPr anchor="t" anchorCtr="0">
            <a:normAutofit/>
          </a:bodyPr>
          <a:lstStyle>
            <a:lvl1pPr algn="r">
              <a:defRPr sz="28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91680" y="540000"/>
            <a:ext cx="7200800" cy="288032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54DB-31F6-4C31-A32F-FB6DD0BFEEC2}" type="datetimeFigureOut">
              <a:rPr lang="en-GB" smtClean="0"/>
              <a:pPr/>
              <a:t>08/02/2016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333736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D54DB-31F6-4C31-A32F-FB6DD0BFEEC2}" type="datetimeFigureOut">
              <a:rPr lang="en-GB" smtClean="0"/>
              <a:pPr/>
              <a:t>08/02/2016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08310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4149101"/>
            <a:ext cx="8353160" cy="1440200"/>
          </a:xfrm>
        </p:spPr>
        <p:txBody>
          <a:bodyPr anchor="t">
            <a:normAutofit/>
          </a:bodyPr>
          <a:lstStyle>
            <a:lvl1pPr algn="l">
              <a:defRPr sz="3200" b="1" cap="none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421" y="1268701"/>
            <a:ext cx="8353160" cy="2808390"/>
          </a:xfrm>
        </p:spPr>
        <p:txBody>
          <a:bodyPr anchor="b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28087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1268760"/>
            <a:ext cx="8353160" cy="64807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20" y="1988840"/>
            <a:ext cx="8353160" cy="4137323"/>
          </a:xfrm>
        </p:spPr>
        <p:txBody>
          <a:bodyPr/>
          <a:lstStyle>
            <a:lvl5pPr>
              <a:defRPr/>
            </a:lvl5pPr>
            <a:lvl6pPr marL="2151063" indent="0">
              <a:buNone/>
              <a:defRPr/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699241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1268700"/>
            <a:ext cx="8353160" cy="64809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420" y="1988800"/>
            <a:ext cx="4100380" cy="413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8800"/>
            <a:ext cx="4100380" cy="41373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55698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420" y="1268700"/>
            <a:ext cx="4101968" cy="864120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420" y="2204830"/>
            <a:ext cx="4101968" cy="392133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68700"/>
            <a:ext cx="4103555" cy="864120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04830"/>
            <a:ext cx="4103555" cy="392133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pPr/>
              <a:t>08/02/2016</a:t>
            </a:fld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558970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1268760"/>
            <a:ext cx="8291380" cy="648072"/>
          </a:xfrm>
        </p:spPr>
        <p:txBody>
          <a:bodyPr anchor="t" anchorCtr="0">
            <a:normAutofit/>
          </a:bodyPr>
          <a:lstStyle>
            <a:lvl1pPr algn="l">
              <a:defRPr sz="32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5820" y="1988840"/>
            <a:ext cx="5410980" cy="4137323"/>
          </a:xfrm>
        </p:spPr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5421" y="1988840"/>
            <a:ext cx="2736380" cy="413732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pPr/>
              <a:t>08/02/2016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35247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6120" y="1264240"/>
            <a:ext cx="3456480" cy="1228629"/>
          </a:xfrm>
        </p:spPr>
        <p:txBody>
          <a:bodyPr anchor="t" anchorCtr="0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1400" y="1264241"/>
            <a:ext cx="5040700" cy="4757119"/>
          </a:xfrm>
        </p:spPr>
        <p:txBody>
          <a:bodyPr/>
          <a:lstStyle>
            <a:lvl1pPr marL="0" indent="0" algn="l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36120" y="2564880"/>
            <a:ext cx="3456480" cy="345648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685238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F1BF8-F3E1-496C-8DA7-42A6F4A76737}" type="datetimeFigureOut">
              <a:rPr lang="en-GB" smtClean="0"/>
              <a:pPr/>
              <a:t>08/02/2016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304699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31840" y="540000"/>
            <a:ext cx="5760640" cy="2168920"/>
          </a:xfrm>
        </p:spPr>
        <p:txBody>
          <a:bodyPr anchor="t" anchorCtr="0"/>
          <a:lstStyle>
            <a:lvl1pPr algn="r">
              <a:defRPr baseline="0">
                <a:latin typeface="Arial" pitchFamily="34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79912" y="2852936"/>
            <a:ext cx="5112088" cy="2016224"/>
          </a:xfrm>
        </p:spPr>
        <p:txBody>
          <a:bodyPr/>
          <a:lstStyle>
            <a:lvl1pPr marL="0" indent="0" algn="r">
              <a:buNone/>
              <a:defRPr baseline="0">
                <a:solidFill>
                  <a:schemeClr val="bg1"/>
                </a:solidFill>
                <a:latin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fld id="{722D54DB-31F6-4C31-A32F-FB6DD0BFEEC2}" type="datetimeFigureOut">
              <a:rPr lang="en-GB" smtClean="0"/>
              <a:pPr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985410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w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wmf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420" y="1268700"/>
            <a:ext cx="8353160" cy="64813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420" y="1988800"/>
            <a:ext cx="8353160" cy="413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7" name="Espace réservé du numéro de diapositive 5"/>
          <p:cNvSpPr txBox="1">
            <a:spLocks/>
          </p:cNvSpPr>
          <p:nvPr/>
        </p:nvSpPr>
        <p:spPr>
          <a:xfrm>
            <a:off x="7380311" y="6453336"/>
            <a:ext cx="1752997" cy="404664"/>
          </a:xfrm>
          <a:prstGeom prst="rect">
            <a:avLst/>
          </a:prstGeom>
        </p:spPr>
        <p:txBody>
          <a:bodyPr anchor="ctr" anchorCtr="0"/>
          <a:lstStyle>
            <a:defPPr>
              <a:defRPr lang="fr-FR"/>
            </a:defPPr>
            <a:lvl1pPr algn="r" defTabSz="457200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rgbClr val="0F3277"/>
                </a:solidFill>
                <a:latin typeface="Georgia" charset="0"/>
                <a:ea typeface="ヒラギノ角ゴ Pro W3" charset="0"/>
                <a:cs typeface="ヒラギノ角ゴ Pro W3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>
              <a:defRPr/>
            </a:pPr>
            <a:fld id="{D1960B5F-F930-084F-A82F-2DF6AE924AC0}" type="slidenum">
              <a:rPr lang="fr-FR" sz="1200" baseline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fr-FR" sz="1200" baseline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406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FA9F1BF8-F3E1-496C-8DA7-42A6F4A76737}" type="datetimeFigureOut">
              <a:rPr lang="en-GB" smtClean="0"/>
              <a:pPr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124678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3" r:id="rId3"/>
    <p:sldLayoutId id="2147483665" r:id="rId4"/>
    <p:sldLayoutId id="2147483666" r:id="rId5"/>
    <p:sldLayoutId id="2147483669" r:id="rId6"/>
    <p:sldLayoutId id="2147483670" r:id="rId7"/>
    <p:sldLayoutId id="2147483668" r:id="rId8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3200" b="1" kern="1200" baseline="0">
          <a:solidFill>
            <a:srgbClr val="003399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1pPr>
      <a:lvl2pPr marL="71755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2pPr>
      <a:lvl3pPr marL="1076325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3pPr>
      <a:lvl4pPr marL="143510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4pPr>
      <a:lvl5pPr marL="1792288" indent="-357188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5pPr>
      <a:lvl6pPr marL="2151063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3399"/>
          </a:solidFill>
          <a:latin typeface="DaxlinePro-Regular" pitchFamily="50" charset="0"/>
          <a:ea typeface="+mn-ea"/>
          <a:cs typeface="+mn-cs"/>
        </a:defRPr>
      </a:lvl6pPr>
      <a:lvl7pPr marL="2509838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003399"/>
          </a:solidFill>
          <a:latin typeface="DaxlinePro-Regular" pitchFamily="50" charset="0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fld id="{722D54DB-31F6-4C31-A32F-FB6DD0BFEEC2}" type="datetimeFigureOut">
              <a:rPr lang="en-GB" smtClean="0"/>
              <a:pPr/>
              <a:t>08/02/2016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2846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7" r:id="rId3"/>
    <p:sldLayoutId id="2147483655" r:id="rId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 baseline="0">
          <a:solidFill>
            <a:srgbClr val="F9DD16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1pPr>
      <a:lvl2pPr marL="71755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2pPr>
      <a:lvl3pPr marL="1076325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3pPr>
      <a:lvl4pPr marL="1435100" indent="-358775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4pPr>
      <a:lvl5pPr marL="1792288" indent="-357188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rgbClr val="003399"/>
          </a:solidFill>
          <a:latin typeface="Arial" pitchFamily="34" charset="0"/>
          <a:ea typeface="+mn-ea"/>
          <a:cs typeface="Arial" pitchFamily="34" charset="0"/>
        </a:defRPr>
      </a:lvl5pPr>
      <a:lvl6pPr marL="2151063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rgbClr val="003399"/>
          </a:solidFill>
          <a:latin typeface="Arial" pitchFamily="34" charset="0"/>
          <a:ea typeface="+mn-ea"/>
          <a:cs typeface="+mn-cs"/>
        </a:defRPr>
      </a:lvl6pPr>
      <a:lvl7pPr marL="2509838" indent="-358775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 baseline="0">
          <a:solidFill>
            <a:srgbClr val="003399"/>
          </a:solidFill>
          <a:latin typeface="Arial" pitchFamily="34" charset="0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Knowledge-sharing seminar on BIC in FGM-related cases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sz="4000" dirty="0" smtClean="0"/>
              <a:t>Legal Context</a:t>
            </a:r>
          </a:p>
        </p:txBody>
      </p:sp>
    </p:spTree>
    <p:extLst>
      <p:ext uri="{BB962C8B-B14F-4D97-AF65-F5344CB8AC3E}">
        <p14:creationId xmlns:p14="http://schemas.microsoft.com/office/powerpoint/2010/main" xmlns="" val="231489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> Medical interventions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Key Issues:</a:t>
            </a:r>
          </a:p>
          <a:p>
            <a:pPr marL="0" indent="0">
              <a:buNone/>
            </a:pPr>
            <a:r>
              <a:rPr lang="en-GB" dirty="0" smtClean="0"/>
              <a:t>-</a:t>
            </a:r>
            <a:r>
              <a:rPr lang="en-GB" dirty="0"/>
              <a:t>minimum age from which the child is involved in the </a:t>
            </a:r>
            <a:r>
              <a:rPr lang="en-GB" dirty="0" smtClean="0"/>
              <a:t>decision</a:t>
            </a:r>
            <a:endParaRPr lang="en-GB" dirty="0"/>
          </a:p>
          <a:p>
            <a:pPr marL="0" indent="0">
              <a:buNone/>
            </a:pPr>
            <a:r>
              <a:rPr lang="en-GB" dirty="0" smtClean="0"/>
              <a:t>-</a:t>
            </a:r>
            <a:r>
              <a:rPr lang="en-GB" dirty="0"/>
              <a:t>whether the intervention is postponed or consent </a:t>
            </a:r>
            <a:r>
              <a:rPr lang="en-GB" dirty="0" smtClean="0"/>
              <a:t>sought </a:t>
            </a:r>
            <a:r>
              <a:rPr lang="en-GB" dirty="0"/>
              <a:t>from parents</a:t>
            </a:r>
          </a:p>
          <a:p>
            <a:pPr marL="0" indent="0">
              <a:buNone/>
            </a:pPr>
            <a:r>
              <a:rPr lang="en-GB" dirty="0" smtClean="0"/>
              <a:t>-</a:t>
            </a:r>
            <a:r>
              <a:rPr lang="en-GB" dirty="0"/>
              <a:t>what happens in cases of </a:t>
            </a:r>
            <a:r>
              <a:rPr lang="en-GB" dirty="0" smtClean="0"/>
              <a:t>disagreement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FRA Opinion: </a:t>
            </a:r>
          </a:p>
          <a:p>
            <a:pPr marL="0" indent="0">
              <a:buNone/>
            </a:pPr>
            <a:r>
              <a:rPr lang="en-GB" dirty="0"/>
              <a:t>EU Member States should avoid “sex-normalising” medical treatments on intersex people without their free and informed consent.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smtClean="0"/>
              <a:t>This </a:t>
            </a:r>
            <a:r>
              <a:rPr lang="en-GB" dirty="0"/>
              <a:t>can contribute to prevent violations of the FR of Intersex people (such as Articles 3 and 24 of the EU Charter on Fundamental Rights</a:t>
            </a:r>
            <a:r>
              <a:rPr lang="en-GB" dirty="0" smtClean="0"/>
              <a:t>)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5072974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403648" y="540000"/>
            <a:ext cx="7488832" cy="1736872"/>
          </a:xfrm>
        </p:spPr>
        <p:txBody>
          <a:bodyPr>
            <a:noAutofit/>
          </a:bodyPr>
          <a:lstStyle/>
          <a:p>
            <a:r>
              <a:rPr lang="en-GB" sz="4000" b="1" dirty="0" smtClean="0"/>
              <a:t>THANK YOU</a:t>
            </a: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400" dirty="0" smtClean="0"/>
              <a:t>maria.estebanez@fra.europa.eu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xmlns="" val="192827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FRA publications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7697" y="2564904"/>
            <a:ext cx="2324223" cy="3292650"/>
          </a:xfrm>
        </p:spPr>
      </p:pic>
      <p:sp>
        <p:nvSpPr>
          <p:cNvPr id="4" name="Rectangle 3"/>
          <p:cNvSpPr/>
          <p:nvPr/>
        </p:nvSpPr>
        <p:spPr>
          <a:xfrm>
            <a:off x="4453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41691" y="2564904"/>
            <a:ext cx="2394605" cy="338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93843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child as a subject of rights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20" y="2420888"/>
            <a:ext cx="8353160" cy="3705275"/>
          </a:xfrm>
        </p:spPr>
        <p:txBody>
          <a:bodyPr/>
          <a:lstStyle/>
          <a:p>
            <a:r>
              <a:rPr lang="en-GB" dirty="0" smtClean="0"/>
              <a:t>The child as a legal person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The role of parents and guardians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The best interests principle in all actions – UNCRC Art. 3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EU Charter of Fundamental Rights, scope - Art. 24/ECHR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7294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The right of children to protection and care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as necessary for their well-being (Art. 24 EU Charter)</a:t>
            </a:r>
          </a:p>
          <a:p>
            <a:endParaRPr lang="en-GB" dirty="0" smtClean="0"/>
          </a:p>
          <a:p>
            <a:r>
              <a:rPr lang="en-GB" dirty="0" smtClean="0"/>
              <a:t>other Title I EU Charter articles</a:t>
            </a:r>
          </a:p>
          <a:p>
            <a:endParaRPr lang="en-GB" dirty="0" smtClean="0"/>
          </a:p>
          <a:p>
            <a:r>
              <a:rPr lang="en-GB" dirty="0" smtClean="0"/>
              <a:t>State duties – state control/violence by private actors</a:t>
            </a:r>
          </a:p>
          <a:p>
            <a:endParaRPr lang="en-GB" dirty="0" smtClean="0"/>
          </a:p>
          <a:p>
            <a:r>
              <a:rPr lang="en-GB" dirty="0"/>
              <a:t>t</a:t>
            </a:r>
            <a:r>
              <a:rPr lang="en-GB" dirty="0" smtClean="0"/>
              <a:t>orture - inhuman or degrading treatment/serious form of violence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85423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1124744"/>
            <a:ext cx="8353160" cy="64807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Violence at home, in schools, other settings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20" y="1844824"/>
            <a:ext cx="8353160" cy="4281339"/>
          </a:xfrm>
        </p:spPr>
        <p:txBody>
          <a:bodyPr>
            <a:noAutofit/>
          </a:bodyPr>
          <a:lstStyle/>
          <a:p>
            <a:pPr lvl="0"/>
            <a:r>
              <a:rPr lang="en-GB" dirty="0"/>
              <a:t>Arts. 2 and 3 </a:t>
            </a:r>
            <a:r>
              <a:rPr lang="en-GB" dirty="0" smtClean="0"/>
              <a:t>ECHR: </a:t>
            </a:r>
            <a:r>
              <a:rPr lang="en-GB" dirty="0"/>
              <a:t>effective protection against </a:t>
            </a:r>
            <a:r>
              <a:rPr lang="en-GB" dirty="0" smtClean="0"/>
              <a:t>ill-treatment</a:t>
            </a:r>
            <a:endParaRPr lang="en-GB" dirty="0"/>
          </a:p>
          <a:p>
            <a:pPr lvl="0"/>
            <a:r>
              <a:rPr lang="en-GB" dirty="0" smtClean="0"/>
              <a:t>duty </a:t>
            </a:r>
            <a:r>
              <a:rPr lang="en-GB" dirty="0"/>
              <a:t>to enact criminal law provisions backed by the law-enforcement </a:t>
            </a:r>
            <a:r>
              <a:rPr lang="en-GB" dirty="0" smtClean="0"/>
              <a:t>machinery</a:t>
            </a:r>
            <a:endParaRPr lang="en-GB" dirty="0"/>
          </a:p>
          <a:p>
            <a:pPr lvl="0"/>
            <a:r>
              <a:rPr lang="en-GB" dirty="0"/>
              <a:t>special measures and </a:t>
            </a:r>
            <a:r>
              <a:rPr lang="en-GB" dirty="0" smtClean="0"/>
              <a:t>safeguards</a:t>
            </a:r>
          </a:p>
          <a:p>
            <a:pPr lvl="0"/>
            <a:r>
              <a:rPr lang="en-GB" dirty="0"/>
              <a:t>delegated administration of public </a:t>
            </a:r>
            <a:r>
              <a:rPr lang="en-GB" dirty="0" smtClean="0"/>
              <a:t>services</a:t>
            </a:r>
            <a:endParaRPr lang="en-GB" dirty="0"/>
          </a:p>
          <a:p>
            <a:pPr lvl="0"/>
            <a:r>
              <a:rPr lang="en-GB" dirty="0"/>
              <a:t>effective surveillance systems/supervision </a:t>
            </a:r>
            <a:r>
              <a:rPr lang="en-GB" dirty="0" smtClean="0"/>
              <a:t>mechanisms?</a:t>
            </a:r>
            <a:endParaRPr lang="en-GB" dirty="0"/>
          </a:p>
          <a:p>
            <a:pPr lvl="0"/>
            <a:r>
              <a:rPr lang="en-GB" dirty="0"/>
              <a:t>duty of awareness of potential risks, complaint </a:t>
            </a:r>
            <a:r>
              <a:rPr lang="en-GB" dirty="0" smtClean="0"/>
              <a:t>procedures</a:t>
            </a:r>
          </a:p>
          <a:p>
            <a:pPr lvl="0"/>
            <a:r>
              <a:rPr lang="en-GB" u="sng" dirty="0" smtClean="0"/>
              <a:t>effective investigations</a:t>
            </a:r>
            <a:r>
              <a:rPr lang="en-GB" dirty="0" smtClean="0"/>
              <a:t> – procedure capable of leading to the identification and punishment of those responsible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00152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1196752"/>
            <a:ext cx="8353160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Freedom of thought, conscience and religion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Best interests being determined</a:t>
            </a:r>
          </a:p>
          <a:p>
            <a:r>
              <a:rPr lang="en-GB" dirty="0" smtClean="0"/>
              <a:t>Rights linked to parents’ convictions (EU Charter Art.14.3) </a:t>
            </a:r>
          </a:p>
          <a:p>
            <a:r>
              <a:rPr lang="en-GB" dirty="0"/>
              <a:t>Protocol 1 ECHR Art. </a:t>
            </a:r>
            <a:r>
              <a:rPr lang="en-GB" dirty="0" smtClean="0"/>
              <a:t>2 </a:t>
            </a:r>
          </a:p>
          <a:p>
            <a:pPr marL="0" indent="0">
              <a:buNone/>
            </a:pPr>
            <a:r>
              <a:rPr lang="en-GB" dirty="0" smtClean="0"/>
              <a:t>	- State duties education and teaching</a:t>
            </a:r>
          </a:p>
          <a:p>
            <a:pPr marL="0" indent="0">
              <a:buNone/>
            </a:pPr>
            <a:r>
              <a:rPr lang="en-GB" dirty="0" smtClean="0"/>
              <a:t>	- conveying information in the curriculum in an 		  objective, critical and pluralistic manner</a:t>
            </a:r>
            <a:endParaRPr lang="en-GB" dirty="0"/>
          </a:p>
          <a:p>
            <a:r>
              <a:rPr lang="en-GB" dirty="0" smtClean="0"/>
              <a:t>Art. 14.2 of the CRC – rights and duties of parents to provide direction to their child - child’s evolving capacities – convictions held by the children</a:t>
            </a:r>
          </a:p>
          <a:p>
            <a:pPr marL="0" indent="0">
              <a:buNone/>
            </a:pP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571447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Freedom of information and right to be heard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Art.11 EU Charter, Article 10 ECHR</a:t>
            </a:r>
          </a:p>
          <a:p>
            <a:r>
              <a:rPr lang="en-GB" i="1" dirty="0" smtClean="0"/>
              <a:t>ECHR Gaskin v. UK – </a:t>
            </a:r>
            <a:r>
              <a:rPr lang="en-GB" dirty="0" smtClean="0"/>
              <a:t>consent of the contributor, independent authority, no State obligation</a:t>
            </a:r>
          </a:p>
          <a:p>
            <a:endParaRPr lang="en-GB" dirty="0"/>
          </a:p>
          <a:p>
            <a:r>
              <a:rPr lang="en-GB" dirty="0" smtClean="0"/>
              <a:t>Art.24 EU Charter – freedom to express and obligation to take into consideration according to age and maturity</a:t>
            </a:r>
          </a:p>
          <a:p>
            <a:r>
              <a:rPr lang="en-GB" i="1" dirty="0" smtClean="0"/>
              <a:t>CJEU Aguirre </a:t>
            </a:r>
            <a:r>
              <a:rPr lang="en-GB" i="1" dirty="0" err="1" smtClean="0"/>
              <a:t>Zarraga</a:t>
            </a:r>
            <a:r>
              <a:rPr lang="en-GB" i="1" dirty="0" smtClean="0"/>
              <a:t> v. </a:t>
            </a:r>
            <a:r>
              <a:rPr lang="en-GB" i="1" dirty="0" err="1" smtClean="0"/>
              <a:t>Pelz</a:t>
            </a:r>
            <a:r>
              <a:rPr lang="en-GB" i="1" dirty="0" smtClean="0"/>
              <a:t> - </a:t>
            </a:r>
            <a:r>
              <a:rPr lang="en-GB" dirty="0"/>
              <a:t>n</a:t>
            </a:r>
            <a:r>
              <a:rPr lang="en-GB" dirty="0" smtClean="0"/>
              <a:t>o absolute requirement to hear but effective opportunity – legal procedures and conditions to express views freely</a:t>
            </a:r>
          </a:p>
        </p:txBody>
      </p:sp>
    </p:spTree>
    <p:extLst>
      <p:ext uri="{BB962C8B-B14F-4D97-AF65-F5344CB8AC3E}">
        <p14:creationId xmlns:p14="http://schemas.microsoft.com/office/powerpoint/2010/main" xmlns="" val="591904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Equality and non-discrimination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EU Charter Art. 23 Equality between women and men to be ensured in all areas – specific advantages</a:t>
            </a: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Intersex</a:t>
            </a:r>
          </a:p>
          <a:p>
            <a:r>
              <a:rPr lang="en-GB" dirty="0" smtClean="0"/>
              <a:t>Umbrella </a:t>
            </a:r>
            <a:r>
              <a:rPr lang="en-GB" dirty="0"/>
              <a:t>term to denote a number different variations in a person’s bodily characteristics that do not match strict (medical) definitions of male or female </a:t>
            </a:r>
          </a:p>
          <a:p>
            <a:r>
              <a:rPr lang="en-GB" dirty="0"/>
              <a:t>Basic aspects of status (legal, social, health) defined by the sex-binary – environment prone to intersex people being discriminated</a:t>
            </a:r>
          </a:p>
          <a:p>
            <a:r>
              <a:rPr lang="en-GB" dirty="0"/>
              <a:t>Practices such as issuing birth certificates and medical treatment re. the EU Charter of FR Arts 1, 3, 7, 9, 21, 24 </a:t>
            </a:r>
          </a:p>
          <a:p>
            <a:r>
              <a:rPr lang="en-GB" dirty="0"/>
              <a:t>Intersex refers to the sex </a:t>
            </a:r>
            <a:r>
              <a:rPr lang="en-GB" dirty="0" smtClean="0"/>
              <a:t>characteristics, </a:t>
            </a:r>
            <a:r>
              <a:rPr lang="en-GB" dirty="0"/>
              <a:t>not to sexual orientation or gender identity 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92449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420" y="1052736"/>
            <a:ext cx="8353160" cy="864096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Intersex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420" y="1772816"/>
            <a:ext cx="8353160" cy="43533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Registration of ‘sex’ at birth</a:t>
            </a:r>
            <a:endParaRPr lang="en-GB" b="1" dirty="0" smtClean="0"/>
          </a:p>
          <a:p>
            <a:r>
              <a:rPr lang="en-GB" dirty="0"/>
              <a:t>In  most EU Member States birth registration legislation requires individuals to be registered as ‘male’ or ‘female’</a:t>
            </a:r>
          </a:p>
          <a:p>
            <a:r>
              <a:rPr lang="en-GB" dirty="0"/>
              <a:t>Legal requirements - social expectations - perceived medical </a:t>
            </a:r>
            <a:r>
              <a:rPr lang="en-GB" dirty="0" smtClean="0"/>
              <a:t>needs</a:t>
            </a:r>
            <a:endParaRPr lang="en-GB" b="1" dirty="0" smtClean="0"/>
          </a:p>
          <a:p>
            <a:pPr marL="0" indent="0">
              <a:buNone/>
            </a:pP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Medical </a:t>
            </a:r>
            <a:r>
              <a:rPr lang="en-GB" b="1" dirty="0">
                <a:solidFill>
                  <a:srgbClr val="FF0000"/>
                </a:solidFill>
              </a:rPr>
              <a:t>interventions </a:t>
            </a:r>
          </a:p>
          <a:p>
            <a:r>
              <a:rPr lang="en-GB" dirty="0"/>
              <a:t>Medical treatments to align new-borns’ physical appearance with one sex without prior and informed consent - consequences </a:t>
            </a:r>
            <a:r>
              <a:rPr lang="en-GB" dirty="0" smtClean="0"/>
              <a:t>on </a:t>
            </a:r>
            <a:r>
              <a:rPr lang="en-GB" dirty="0"/>
              <a:t>persons’ mental and physical health</a:t>
            </a:r>
          </a:p>
          <a:p>
            <a:endParaRPr lang="en-GB" dirty="0" smtClean="0"/>
          </a:p>
          <a:p>
            <a:r>
              <a:rPr lang="en-GB" dirty="0" smtClean="0"/>
              <a:t>Little </a:t>
            </a:r>
            <a:r>
              <a:rPr lang="en-GB" dirty="0"/>
              <a:t>information on official medical protocols concerning the treatment of intersex people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09843688"/>
      </p:ext>
    </p:extLst>
  </p:cSld>
  <p:clrMapOvr>
    <a:masterClrMapping/>
  </p:clrMapOvr>
</p:sld>
</file>

<file path=ppt/theme/theme1.xml><?xml version="1.0" encoding="utf-8"?>
<a:theme xmlns:a="http://schemas.openxmlformats.org/drawingml/2006/main" name="PP_4x3_ARI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RA-CVI compliant">
      <a:majorFont>
        <a:latin typeface="Daxline Offc Pro"/>
        <a:ea typeface=""/>
        <a:cs typeface=""/>
      </a:majorFont>
      <a:minorFont>
        <a:latin typeface="Daxline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2.0-PP_4x3_ARIAL-2.0</Template>
  <TotalTime>633</TotalTime>
  <Words>549</Words>
  <Application>Microsoft Office PowerPoint</Application>
  <PresentationFormat>On-screen Show (4:3)</PresentationFormat>
  <Paragraphs>77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PP_4x3_ARIAL</vt:lpstr>
      <vt:lpstr>Office Theme</vt:lpstr>
      <vt:lpstr>Knowledge-sharing seminar on BIC in FGM-related cases</vt:lpstr>
      <vt:lpstr>FRA publications</vt:lpstr>
      <vt:lpstr>The child as a subject of rights</vt:lpstr>
      <vt:lpstr>The right of children to protection and care</vt:lpstr>
      <vt:lpstr>Violence at home, in schools, other settings</vt:lpstr>
      <vt:lpstr>Freedom of thought, conscience and religion</vt:lpstr>
      <vt:lpstr>Freedom of information and right to be heard</vt:lpstr>
      <vt:lpstr>Equality and non-discrimination</vt:lpstr>
      <vt:lpstr>Intersex</vt:lpstr>
      <vt:lpstr> Medical interventions  </vt:lpstr>
      <vt:lpstr>THANK YOU   maria.estebanez@fra.europa.eu</vt:lpstr>
    </vt:vector>
  </TitlesOfParts>
  <Company>EU Fundamental Rights Agency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PATTERSON Graham (FRA)</dc:creator>
  <cp:lastModifiedBy>Celine Fabrequette</cp:lastModifiedBy>
  <cp:revision>39</cp:revision>
  <dcterms:created xsi:type="dcterms:W3CDTF">2016-01-26T10:39:14Z</dcterms:created>
  <dcterms:modified xsi:type="dcterms:W3CDTF">2016-02-08T11:37:54Z</dcterms:modified>
</cp:coreProperties>
</file>