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13"/>
  </p:notesMasterIdLst>
  <p:handoutMasterIdLst>
    <p:handoutMasterId r:id="rId14"/>
  </p:handoutMasterIdLst>
  <p:sldIdLst>
    <p:sldId id="256" r:id="rId2"/>
    <p:sldId id="363" r:id="rId3"/>
    <p:sldId id="376" r:id="rId4"/>
    <p:sldId id="381" r:id="rId5"/>
    <p:sldId id="365" r:id="rId6"/>
    <p:sldId id="377" r:id="rId7"/>
    <p:sldId id="366" r:id="rId8"/>
    <p:sldId id="378" r:id="rId9"/>
    <p:sldId id="367" r:id="rId10"/>
    <p:sldId id="379" r:id="rId11"/>
    <p:sldId id="380" r:id="rId12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oudes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21900"/>
    <a:srgbClr val="663300"/>
    <a:srgbClr val="FF9900"/>
    <a:srgbClr val="FFFF99"/>
    <a:srgbClr val="808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94660"/>
  </p:normalViewPr>
  <p:slideViewPr>
    <p:cSldViewPr>
      <p:cViewPr varScale="1">
        <p:scale>
          <a:sx n="86" d="100"/>
          <a:sy n="86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55DCD-A63B-485A-BC89-7D9DEF7ABCDC}" type="datetimeFigureOut">
              <a:rPr lang="fr-BE" smtClean="0"/>
              <a:pPr/>
              <a:t>9/02/2016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CC865-7747-4796-AC00-A101A5EE2941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5178118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60939-D6EC-4B06-A759-D5F2B445A011}" type="datetimeFigureOut">
              <a:rPr lang="fr-BE" smtClean="0"/>
              <a:pPr/>
              <a:t>9/02/2016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983C4-3FE6-4471-A6F5-E8F86F0BAEBA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6387557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A404D-499D-4D44-91E3-A1197DB76CE4}" type="datetime1">
              <a:rPr lang="fr-BE" smtClean="0"/>
              <a:pPr/>
              <a:t>9/02/2016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GAMS Belgique - MGF - Eléments psychologiques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396-F3AB-44AA-94A1-92F295BD70DB}" type="datetime1">
              <a:rPr lang="fr-BE" smtClean="0"/>
              <a:pPr/>
              <a:t>9/02/2016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GAMS Belgique - MGF - Eléments psychologiques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399D-8DB5-4D26-BE7B-D1F4EFC6DA06}" type="datetime1">
              <a:rPr lang="fr-BE" smtClean="0"/>
              <a:pPr/>
              <a:t>9/02/2016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GAMS Belgique - MGF - Eléments psychologiques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5A61-D930-4ECA-A53C-113C34D3E5ED}" type="datetime1">
              <a:rPr lang="fr-BE" smtClean="0"/>
              <a:pPr/>
              <a:t>9/02/2016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GAMS Belgique - MGF - Eléments psychologiques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321E-047C-4A21-8950-F46ADCE67196}" type="datetime1">
              <a:rPr lang="fr-BE" smtClean="0"/>
              <a:pPr/>
              <a:t>9/02/2016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GAMS Belgique - MGF - Eléments psychologiques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7CCEC-AE98-4352-ABCB-C27A3C0B1C04}" type="datetime1">
              <a:rPr lang="fr-BE" smtClean="0"/>
              <a:pPr/>
              <a:t>9/02/2016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GAMS Belgique - MGF - Eléments psychologiques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A60E-06A4-4F68-B9D8-234B0DFD4B1B}" type="datetime1">
              <a:rPr lang="fr-BE" smtClean="0"/>
              <a:pPr/>
              <a:t>9/02/2016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GAMS Belgique - MGF - Eléments psychologiques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B969-9642-4A2C-A0B4-91BCF37F3715}" type="datetime1">
              <a:rPr lang="fr-BE" smtClean="0"/>
              <a:pPr/>
              <a:t>9/02/2016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GAMS Belgique - MGF - Eléments psychologiques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534A4-7D8E-443D-A553-E9441EA35495}" type="datetime1">
              <a:rPr lang="fr-BE" smtClean="0"/>
              <a:pPr/>
              <a:t>9/02/2016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GAMS Belgique - MGF - Eléments psychologiques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83479-7EAE-4A4E-9535-AD2A9CF10710}" type="datetime1">
              <a:rPr lang="fr-BE" smtClean="0"/>
              <a:pPr/>
              <a:t>9/02/2016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GAMS Belgique - MGF - Eléments psychologiques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F123-5283-4577-89C9-CC94492BEC12}" type="datetime1">
              <a:rPr lang="fr-BE" smtClean="0"/>
              <a:pPr/>
              <a:t>9/02/2016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GAMS Belgique - MGF - Eléments psychologiques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8A601-E4EC-412F-81C0-4360F0278C6B}" type="datetime1">
              <a:rPr lang="fr-BE" smtClean="0"/>
              <a:pPr/>
              <a:t>9/02/2016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mtClean="0"/>
              <a:t>GAMS Belgique - MGF - Eléments psychologiques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BDCE6-92F1-4E19-83A4-751432667982}" type="slidenum">
              <a:rPr lang="fr-BE" smtClean="0"/>
              <a:pPr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59632" y="1050714"/>
            <a:ext cx="5256584" cy="244827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FGM &amp; the best interest of the child</a:t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r>
              <a:rPr lang="fr-BE" sz="4000" b="1" dirty="0" smtClean="0">
                <a:latin typeface="Calibri Light" pitchFamily="34" charset="0"/>
              </a:rPr>
              <a:t/>
            </a:r>
            <a:br>
              <a:rPr lang="fr-BE" sz="4000" b="1" dirty="0" smtClean="0">
                <a:latin typeface="Calibri Light" pitchFamily="34" charset="0"/>
              </a:rPr>
            </a:br>
            <a:r>
              <a:rPr lang="fr-BE" sz="4000" dirty="0" smtClean="0">
                <a:latin typeface="Calibri Light" pitchFamily="34" charset="0"/>
              </a:rPr>
              <a:t/>
            </a:r>
            <a:br>
              <a:rPr lang="fr-BE" sz="4000" dirty="0" smtClean="0">
                <a:latin typeface="Calibri Light" pitchFamily="34" charset="0"/>
              </a:rPr>
            </a:br>
            <a:endParaRPr lang="fr-BE" sz="4000" b="1" dirty="0">
              <a:latin typeface="Calibri Light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3498986"/>
            <a:ext cx="6840760" cy="3094324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endParaRPr lang="fr-BE" sz="2000" b="1" dirty="0" smtClean="0">
              <a:latin typeface="Calibri Light" pitchFamily="34" charset="0"/>
            </a:endParaRPr>
          </a:p>
          <a:p>
            <a:pPr algn="l">
              <a:spcBef>
                <a:spcPts val="0"/>
              </a:spcBef>
            </a:pPr>
            <a:r>
              <a:rPr lang="fr-B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Fabienne Richard</a:t>
            </a:r>
          </a:p>
          <a:p>
            <a:pPr algn="l">
              <a:spcBef>
                <a:spcPts val="0"/>
              </a:spcBef>
            </a:pPr>
            <a:r>
              <a:rPr lang="fr-BE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Midwife</a:t>
            </a:r>
            <a:r>
              <a:rPr lang="fr-B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  <a:r>
              <a:rPr lang="fr-B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PhD</a:t>
            </a:r>
          </a:p>
          <a:p>
            <a:pPr algn="l">
              <a:spcBef>
                <a:spcPts val="0"/>
              </a:spcBef>
            </a:pPr>
            <a:r>
              <a:rPr lang="fr-BE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</a:t>
            </a:r>
            <a:r>
              <a:rPr lang="fr-B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Director of GAMS </a:t>
            </a:r>
            <a:r>
              <a:rPr lang="fr-BE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Belgium</a:t>
            </a:r>
            <a:endParaRPr lang="fr-BE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endParaRPr lang="fr-BE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fr-B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Seydou Niang</a:t>
            </a:r>
          </a:p>
          <a:p>
            <a:pPr algn="l">
              <a:spcBef>
                <a:spcPts val="0"/>
              </a:spcBef>
            </a:pPr>
            <a:r>
              <a:rPr lang="fr-B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MSO </a:t>
            </a:r>
            <a:r>
              <a:rPr lang="fr-B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B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eer </a:t>
            </a:r>
            <a:r>
              <a:rPr lang="fr-BE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</a:t>
            </a:r>
            <a:r>
              <a:rPr lang="fr-B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endParaRPr lang="fr-BE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endParaRPr lang="fr-BE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endParaRPr lang="fr-BE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fr-B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fr-BE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r>
              <a:rPr lang="fr-B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2016, Bruxelles</a:t>
            </a:r>
          </a:p>
          <a:p>
            <a:pPr algn="l">
              <a:spcBef>
                <a:spcPts val="0"/>
              </a:spcBef>
            </a:pPr>
            <a:endParaRPr lang="fr-BE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 descr="frise-horiz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447514" y="3301344"/>
            <a:ext cx="6188646" cy="395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8850" y="676028"/>
            <a:ext cx="1571846" cy="246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8850" y="5229200"/>
            <a:ext cx="1968823" cy="83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3213" y="4201351"/>
            <a:ext cx="1950060" cy="72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372" y="260648"/>
            <a:ext cx="8229600" cy="788255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Exemple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Men Speak Out Project</a:t>
            </a:r>
            <a:r>
              <a:rPr lang="en-GB" b="1" dirty="0" smtClean="0"/>
              <a:t/>
            </a:r>
            <a:br>
              <a:rPr lang="en-GB" b="1" dirty="0" smtClean="0"/>
            </a:br>
            <a:endParaRPr lang="en-GB" b="1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4253" y="88741"/>
            <a:ext cx="808984" cy="677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259632" y="1643195"/>
            <a:ext cx="1816765" cy="228619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10</a:t>
            </a:fld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873408"/>
            <a:ext cx="3493249" cy="4588778"/>
          </a:xfrm>
          <a:prstGeom prst="rect">
            <a:avLst/>
          </a:prstGeom>
        </p:spPr>
      </p:pic>
      <p:pic>
        <p:nvPicPr>
          <p:cNvPr id="9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9801" y="1873408"/>
            <a:ext cx="1447036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461656" y="2953528"/>
            <a:ext cx="1503325" cy="109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Co-funded</a:t>
            </a:r>
            <a:r>
              <a:rPr lang="en-US" sz="1100" b="1" dirty="0" smtClean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the Daphne </a:t>
            </a:r>
            <a:r>
              <a:rPr lang="en-US" sz="1100" b="1" dirty="0" err="1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en-US" sz="1100" b="1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dirty="0" smtClean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11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European Union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66281" y="4106988"/>
            <a:ext cx="3098700" cy="232402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03237" y="6242656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www.menspeakout.eu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xmlns="" val="421573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3 top priorities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120733"/>
            <a:ext cx="792088" cy="663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043608" y="1528206"/>
            <a:ext cx="7848872" cy="5119545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Funding for community work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and not only for conference, guidelines,…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Access to specialised care for every migrant woman with FGM 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the best way to protect a child from FGM is to take care of the mother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Networking,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coordination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between the different services to have more impact (national coverage, standardisation of tools, better use of the resources)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403836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258888" y="260350"/>
            <a:ext cx="6841504" cy="1143000"/>
          </a:xfrm>
        </p:spPr>
        <p:txBody>
          <a:bodyPr/>
          <a:lstStyle/>
          <a:p>
            <a:r>
              <a:rPr lang="nl-BE" altLang="nl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GAMS in short 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042988" y="1628775"/>
            <a:ext cx="7921625" cy="4895850"/>
          </a:xfrm>
        </p:spPr>
        <p:txBody>
          <a:bodyPr>
            <a:normAutofit fontScale="92500"/>
          </a:bodyPr>
          <a:lstStyle/>
          <a:p>
            <a:r>
              <a:rPr lang="nl-BE" altLang="nl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l-BE" altLang="nl-B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1996  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(20th </a:t>
            </a:r>
            <a:r>
              <a:rPr lang="nl-BE" altLang="nl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anniversary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altLang="nl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altLang="nl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nl-BE" altLang="nl-B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!)</a:t>
            </a:r>
            <a:r>
              <a:rPr lang="nl-BE" altLang="nl-B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BE" altLang="nl-B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BE" altLang="nl-BE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BE" altLang="nl-B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Mission: 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nl-BE" altLang="nl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living </a:t>
            </a:r>
            <a:r>
              <a:rPr lang="nl-BE" altLang="nl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FGM </a:t>
            </a:r>
            <a:r>
              <a:rPr lang="nl-BE" altLang="nl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altLang="nl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prevent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FGM on girls at risk</a:t>
            </a:r>
            <a:b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BE" altLang="nl-BE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BE" altLang="nl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Multidisciplany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team (8 EFT) + </a:t>
            </a:r>
            <a:r>
              <a:rPr lang="nl-BE" altLang="nl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volunteers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BE" altLang="nl-BE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Access </a:t>
            </a:r>
            <a:r>
              <a:rPr lang="nl-BE" altLang="nl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altLang="nl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services 5/7days </a:t>
            </a:r>
            <a:r>
              <a:rPr lang="nl-BE" altLang="nl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9am </a:t>
            </a:r>
            <a:r>
              <a:rPr lang="nl-BE" altLang="nl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nl-BE" altLang="nl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endParaRPr lang="nl-BE" altLang="nl-B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BE" altLang="nl-BE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Sub-offices in </a:t>
            </a:r>
            <a:r>
              <a:rPr lang="nl-BE" altLang="nl-BE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Flanders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nl-BE" altLang="nl-BE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Wallonia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altLang="nl-B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nl-BE" altLang="nl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2013</a:t>
            </a:r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85290DB2-85E1-4182-A6BA-3BB2EE9B6763}" type="slidenum">
              <a:rPr kumimoji="0" lang="fr-FR" altLang="nl-BE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</a:t>
            </a:fld>
            <a:endParaRPr kumimoji="0" lang="fr-FR" altLang="nl-BE" sz="140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047" y="33048"/>
            <a:ext cx="785813" cy="658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206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Good practices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259632" y="1730869"/>
            <a:ext cx="7427168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Professionals: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Guideline targeted to key sectors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Training of FGM focal point in the different services</a:t>
            </a:r>
          </a:p>
          <a:p>
            <a:pPr marL="457200" lvl="1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sensitisation: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Prenatal workshop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Well-Baby clinics activities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Engaging Youth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Engaging Women AND Men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3</a:t>
            </a:fld>
            <a:endParaRPr lang="fr-B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1763"/>
            <a:ext cx="785813" cy="658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108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Guidelines targeted to key sectors</a:t>
            </a:r>
            <a:endParaRPr lang="en-GB" b="1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318" y="1659618"/>
            <a:ext cx="9003250" cy="506185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59467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>
            <a:normAutofit/>
          </a:bodyPr>
          <a:lstStyle/>
          <a:p>
            <a:r>
              <a:rPr lang="nl-BE" altLang="nl-B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Training of FGM </a:t>
            </a:r>
            <a:r>
              <a:rPr lang="nl-BE" altLang="nl-BE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focal</a:t>
            </a:r>
            <a:r>
              <a:rPr lang="nl-BE" altLang="nl-B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point </a:t>
            </a:r>
          </a:p>
        </p:txBody>
      </p:sp>
      <p:pic>
        <p:nvPicPr>
          <p:cNvPr id="5123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76600" y="2852738"/>
            <a:ext cx="5205413" cy="3889375"/>
          </a:xfrm>
        </p:spPr>
      </p:pic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E6469A3-C121-4257-B1C6-E86A07F124A1}" type="slidenum">
              <a:rPr kumimoji="0" lang="fr-FR" altLang="nl-BE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</a:t>
            </a:fld>
            <a:endParaRPr kumimoji="0" lang="fr-FR" altLang="nl-BE" sz="1400" smtClean="0"/>
          </a:p>
        </p:txBody>
      </p:sp>
      <p:pic>
        <p:nvPicPr>
          <p:cNvPr id="512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76375" y="1268413"/>
            <a:ext cx="5260975" cy="302418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TextBox 2"/>
          <p:cNvSpPr txBox="1">
            <a:spLocks noChangeArrowheads="1"/>
          </p:cNvSpPr>
          <p:nvPr/>
        </p:nvSpPr>
        <p:spPr bwMode="auto">
          <a:xfrm>
            <a:off x="6875463" y="1341438"/>
            <a:ext cx="1800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nl-BE" altLang="nl-BE" sz="1800" dirty="0" err="1" smtClean="0"/>
              <a:t>Midwives</a:t>
            </a:r>
            <a:r>
              <a:rPr kumimoji="0" lang="nl-BE" altLang="nl-BE" sz="1800" dirty="0" smtClean="0"/>
              <a:t> FGM </a:t>
            </a:r>
            <a:r>
              <a:rPr kumimoji="0" lang="nl-BE" altLang="nl-BE" sz="1800" dirty="0" err="1" smtClean="0"/>
              <a:t>focal</a:t>
            </a:r>
            <a:r>
              <a:rPr kumimoji="0" lang="nl-BE" altLang="nl-BE" sz="1800" dirty="0" smtClean="0"/>
              <a:t> point</a:t>
            </a:r>
            <a:endParaRPr kumimoji="0" lang="nl-BE" altLang="nl-BE" sz="1800" dirty="0"/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1271588" y="5615582"/>
            <a:ext cx="18002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nl-BE" altLang="nl-BE" sz="1800" dirty="0" smtClean="0"/>
              <a:t>Health prevention professionals</a:t>
            </a:r>
            <a:endParaRPr kumimoji="0" lang="nl-BE" altLang="nl-BE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59"/>
            <a:ext cx="781050" cy="658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166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Prenatal Workshop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6</a:t>
            </a:fld>
            <a:endParaRPr lang="fr-BE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63" y="102891"/>
            <a:ext cx="789820" cy="661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Imag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41842"/>
            <a:ext cx="6822722" cy="512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389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116013" y="249772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nl-BE" altLang="nl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Counseling </a:t>
            </a:r>
            <a:r>
              <a:rPr lang="nl-BE" altLang="nl-B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nl-BE" altLang="nl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well baby </a:t>
            </a:r>
            <a:r>
              <a:rPr lang="nl-BE" altLang="nl-B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clinics</a:t>
            </a:r>
            <a:endParaRPr lang="nl-BE" altLang="nl-B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42988" y="3573463"/>
            <a:ext cx="4660900" cy="3095625"/>
          </a:xfrm>
        </p:spPr>
      </p:pic>
      <p:pic>
        <p:nvPicPr>
          <p:cNvPr id="6148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87900" y="1700213"/>
            <a:ext cx="4170363" cy="3127375"/>
          </a:xfrm>
        </p:spPr>
      </p:pic>
      <p:sp>
        <p:nvSpPr>
          <p:cNvPr id="61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265C593-6D9E-41CF-A9C9-BC2AC2D7DDAC}" type="slidenum">
              <a:rPr kumimoji="0" lang="fr-FR" altLang="nl-BE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7</a:t>
            </a:fld>
            <a:endParaRPr kumimoji="0" lang="fr-FR" altLang="nl-BE" sz="1400" smtClean="0"/>
          </a:p>
        </p:txBody>
      </p:sp>
      <p:sp>
        <p:nvSpPr>
          <p:cNvPr id="4" name="TextBox 3"/>
          <p:cNvSpPr txBox="1"/>
          <p:nvPr/>
        </p:nvSpPr>
        <p:spPr>
          <a:xfrm>
            <a:off x="1116013" y="1484313"/>
            <a:ext cx="338455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nl-B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l-BE" dirty="0"/>
          </a:p>
          <a:p>
            <a:pPr>
              <a:defRPr/>
            </a:pP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Partnership </a:t>
            </a:r>
            <a:r>
              <a:rPr lang="nl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nl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GAMS &amp; ONE </a:t>
            </a: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Office of Birth and Childhood</a:t>
            </a: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endParaRPr lang="nl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92" y="221457"/>
            <a:ext cx="781050" cy="658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61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9214" y="820497"/>
            <a:ext cx="853133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Sensitisation in school  </a:t>
            </a:r>
            <a:b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Youth workshops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CE6-92F1-4E19-83A4-751432667982}" type="slidenum">
              <a:rPr lang="fr-BE" smtClean="0"/>
              <a:pPr/>
              <a:t>8</a:t>
            </a:fld>
            <a:endParaRPr lang="fr-BE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212" y="404664"/>
            <a:ext cx="745002" cy="624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Image 4" descr="https://scontent-lhr3-1.xx.fbcdn.net/hphotos-xpf1/v/t1.0-9/10259330_1395295154084225_4453531626942994048_n.png?oh=65fdbd177a30ce9b277fa8846f66b2d8&amp;oe=56348AF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5293" y="2647056"/>
            <a:ext cx="4139828" cy="397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Diariatou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4772" y="846917"/>
            <a:ext cx="3033213" cy="447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32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979801" y="109470"/>
            <a:ext cx="7772400" cy="1143000"/>
          </a:xfrm>
        </p:spPr>
        <p:txBody>
          <a:bodyPr/>
          <a:lstStyle/>
          <a:p>
            <a:r>
              <a:rPr lang="nl-BE" altLang="nl-B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Engaging</a:t>
            </a:r>
            <a:r>
              <a:rPr lang="nl-BE" altLang="nl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altLang="nl-B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Woman</a:t>
            </a:r>
            <a:r>
              <a:rPr lang="nl-BE" altLang="nl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altLang="nl-BE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BE" altLang="nl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Men</a:t>
            </a:r>
          </a:p>
        </p:txBody>
      </p:sp>
      <p:sp>
        <p:nvSpPr>
          <p:cNvPr id="71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5553280-24F3-47FD-8B6C-5B58C3AFCAFC}" type="slidenum">
              <a:rPr kumimoji="0" lang="fr-FR" altLang="nl-BE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9</a:t>
            </a:fld>
            <a:endParaRPr kumimoji="0" lang="fr-FR" altLang="nl-BE" sz="140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924"/>
            <a:ext cx="781050" cy="658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Imag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5384" y="1290967"/>
            <a:ext cx="6807608" cy="510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869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1524</TotalTime>
  <Words>150</Words>
  <Application>Microsoft Office PowerPoint</Application>
  <PresentationFormat>On-screen Show (4:3)</PresentationFormat>
  <Paragraphs>59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Thème Office</vt:lpstr>
      <vt:lpstr>FGM &amp; the best interest of the child  Prevention  </vt:lpstr>
      <vt:lpstr>GAMS in short </vt:lpstr>
      <vt:lpstr>Good practices</vt:lpstr>
      <vt:lpstr>Guidelines targeted to key sectors</vt:lpstr>
      <vt:lpstr>Training of FGM focal point </vt:lpstr>
      <vt:lpstr>Prenatal Workshop</vt:lpstr>
      <vt:lpstr>Counseling during well baby clinics</vt:lpstr>
      <vt:lpstr>            Sensitisation in school     Youth workshops</vt:lpstr>
      <vt:lpstr>Engaging Woman AND Men</vt:lpstr>
      <vt:lpstr>  Exemple of Men Speak Out Project </vt:lpstr>
      <vt:lpstr>3 top priorities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Mutilations génitales féminines Eléments psychologiques</dc:title>
  <dc:creator>GamsBelgique</dc:creator>
  <cp:lastModifiedBy>Celine Fabrequette</cp:lastModifiedBy>
  <cp:revision>312</cp:revision>
  <dcterms:created xsi:type="dcterms:W3CDTF">2013-02-18T11:40:34Z</dcterms:created>
  <dcterms:modified xsi:type="dcterms:W3CDTF">2016-02-09T08:41:46Z</dcterms:modified>
</cp:coreProperties>
</file>