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7" r:id="rId3"/>
    <p:sldId id="268" r:id="rId4"/>
    <p:sldId id="383" r:id="rId5"/>
    <p:sldId id="342" r:id="rId6"/>
    <p:sldId id="385" r:id="rId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BE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"/>
              <a:cs typeface=""/>
            </a:endParaRPr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quarter" idx="1"/>
          </p:nvPr>
        </p:nvSpPr>
        <p:spPr>
          <a:xfrm>
            <a:off x="3849688" y="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AF08E80-5A15-401A-B0E7-8D716677686E}" type="datetime1">
              <a:rPr lang="fr-B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"/>
                <a:cs typeface="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26/01/2016</a:t>
            </a:fld>
            <a:endParaRPr lang="fr-BE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"/>
              <a:cs typeface=""/>
            </a:endParaRPr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2"/>
          </p:nvPr>
        </p:nvSpPr>
        <p:spPr>
          <a:xfrm>
            <a:off x="0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BE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"/>
              <a:cs typeface=""/>
            </a:endParaRPr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D71132F-3FC7-4A70-8D80-9501814D6A26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‹#›</a:t>
            </a:fld>
            <a:endParaRPr lang="fr-BE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2282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B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 lvl="0"/>
            <a:endParaRPr lang="fr-BE"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49688" y="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B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 lvl="0"/>
            <a:fld id="{B92BDF20-E729-4B2B-81F4-4B10A098C66D}" type="datetime1">
              <a:rPr lang="fr-BE"/>
              <a:pPr lvl="0"/>
              <a:t>26/01/2016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2" y="744541"/>
            <a:ext cx="4962521" cy="3722686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79454" y="4716466"/>
            <a:ext cx="5438778" cy="44672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B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B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 lvl="0"/>
            <a:endParaRPr lang="fr-B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397" cy="4968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BE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 lvl="0"/>
            <a:fld id="{13D15EF4-1BE5-460F-8BFF-8D9254960BD6}" type="slidenum">
              <a:rPr/>
              <a:pPr lvl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312679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  <a:ea typeface=""/>
        <a:cs typeface="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  <a:ea typeface=""/>
        <a:cs typeface="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  <a:ea typeface=""/>
        <a:cs typeface="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  <a:ea typeface=""/>
        <a:cs typeface="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  <a:ea typeface=""/>
        <a:cs typeface="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0" lvl="1"/>
            <a:endParaRPr lang="fr-BE" dirty="0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49688" y="9429750"/>
            <a:ext cx="2946397" cy="49688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A2984FF-78E4-467B-833C-E16995BAE2A1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</a:t>
            </a:fld>
            <a:endParaRPr lang="fr-BE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0729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0" lvl="1"/>
            <a:endParaRPr lang="fr-BE" dirty="0"/>
          </a:p>
        </p:txBody>
      </p:sp>
      <p:sp>
        <p:nvSpPr>
          <p:cNvPr id="4" name="Slide Number Placeholder 3"/>
          <p:cNvSpPr txBox="1"/>
          <p:nvPr/>
        </p:nvSpPr>
        <p:spPr>
          <a:xfrm>
            <a:off x="3849688" y="9429750"/>
            <a:ext cx="2946397" cy="496884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A2984FF-78E4-467B-833C-E16995BAE2A1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</a:t>
            </a:fld>
            <a:endParaRPr lang="fr-BE" sz="1200" b="0" i="0" u="none" strike="noStrike" kern="1200" cap="none" spc="0" baseline="0">
              <a:solidFill>
                <a:srgbClr val="000000"/>
              </a:solidFill>
              <a:uFillTx/>
              <a:latin typeface="Calibri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3421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ous-titre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 lang="en-US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5F0AB5-9876-4E45-A372-F7C3A9A132FF}" type="datetime1">
              <a:rPr lang="fr-BE"/>
              <a:pPr lvl="0"/>
              <a:t>26/01/2016</a:t>
            </a:fld>
            <a:endParaRPr lang="fr-BE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BE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2B73C3-253F-49B8-AA21-70ED6DBF54C1}" type="slidenum">
              <a:rPr/>
              <a:pPr lvl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3884052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2EAD31-C06D-4416-95FC-88A7FFBA1E34}" type="datetime1">
              <a:rPr lang="fr-BE"/>
              <a:pPr lvl="0"/>
              <a:t>26/01/2016</a:t>
            </a:fld>
            <a:endParaRPr lang="fr-BE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BE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CD6E25-8CF1-4237-B83D-3DB8D9C69DE6}" type="slidenum">
              <a:rPr/>
              <a:pPr lvl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1227670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vertica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3A318B-50E6-4533-B541-50C2E888569F}" type="datetime1">
              <a:rPr lang="fr-BE"/>
              <a:pPr lvl="0"/>
              <a:t>26/01/2016</a:t>
            </a:fld>
            <a:endParaRPr lang="fr-BE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BE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6096F91-ECE5-4278-AC56-92645795ACF9}" type="slidenum">
              <a:rPr/>
              <a:pPr lvl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422131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14CEBB-38B8-4B1D-8D6B-517E7A2AA48D}" type="datetime1">
              <a:rPr lang="fr-BE"/>
              <a:pPr lvl="0"/>
              <a:t>26/01/2016</a:t>
            </a:fld>
            <a:endParaRPr lang="fr-BE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BE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42CF9D-865C-49BB-A7C6-1484D0789943}" type="slidenum">
              <a:rPr/>
              <a:pPr lvl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59948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 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lang="en-US" sz="4000" b="1" cap="all"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lang="en-US"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D006AA-609E-4523-BDCF-BC7AAE9141AE}" type="datetime1">
              <a:rPr lang="fr-BE"/>
              <a:pPr lvl="0"/>
              <a:t>26/01/2016</a:t>
            </a:fld>
            <a:endParaRPr lang="fr-BE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BE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5763611-4F99-4484-8710-17774C6BDDC7}" type="slidenum">
              <a:rPr/>
              <a:pPr lvl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3251734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lang="en-US" sz="2800"/>
            </a:lvl1pPr>
            <a:lvl2pPr>
              <a:spcBef>
                <a:spcPts val="600"/>
              </a:spcBef>
              <a:defRPr lang="en-US" sz="2400"/>
            </a:lvl2pPr>
            <a:lvl3pPr>
              <a:spcBef>
                <a:spcPts val="500"/>
              </a:spcBef>
              <a:defRPr lang="en-US" sz="2000"/>
            </a:lvl3pPr>
            <a:lvl4pPr>
              <a:spcBef>
                <a:spcPts val="400"/>
              </a:spcBef>
              <a:defRPr lang="en-US" sz="1800"/>
            </a:lvl4pPr>
            <a:lvl5pPr>
              <a:spcBef>
                <a:spcPts val="400"/>
              </a:spcBef>
              <a:defRPr lang="en-US"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lang="en-US" sz="2800"/>
            </a:lvl1pPr>
            <a:lvl2pPr>
              <a:spcBef>
                <a:spcPts val="600"/>
              </a:spcBef>
              <a:defRPr lang="en-US" sz="2400"/>
            </a:lvl2pPr>
            <a:lvl3pPr>
              <a:spcBef>
                <a:spcPts val="500"/>
              </a:spcBef>
              <a:defRPr lang="en-US" sz="2000"/>
            </a:lvl3pPr>
            <a:lvl4pPr>
              <a:spcBef>
                <a:spcPts val="400"/>
              </a:spcBef>
              <a:defRPr lang="en-US" sz="1800"/>
            </a:lvl4pPr>
            <a:lvl5pPr>
              <a:spcBef>
                <a:spcPts val="400"/>
              </a:spcBef>
              <a:defRPr lang="en-US"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F0576C-05ED-4C1E-91E7-B27077098822}" type="datetime1">
              <a:rPr lang="fr-BE"/>
              <a:pPr lvl="0"/>
              <a:t>26/01/2016</a:t>
            </a:fld>
            <a:endParaRPr lang="fr-BE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BE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BF09AA-5BDF-4D2D-95BB-B57F7F059DB5}" type="slidenum">
              <a:rPr/>
              <a:pPr lvl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3092278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lang="en-US"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u contenu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lang="en-US" sz="2400"/>
            </a:lvl1pPr>
            <a:lvl2pPr>
              <a:spcBef>
                <a:spcPts val="500"/>
              </a:spcBef>
              <a:defRPr lang="en-US" sz="2000"/>
            </a:lvl2pPr>
            <a:lvl3pPr>
              <a:spcBef>
                <a:spcPts val="400"/>
              </a:spcBef>
              <a:defRPr lang="en-US" sz="1800"/>
            </a:lvl3pPr>
            <a:lvl4pPr>
              <a:spcBef>
                <a:spcPts val="400"/>
              </a:spcBef>
              <a:defRPr lang="en-US" sz="1600"/>
            </a:lvl4pPr>
            <a:lvl5pPr>
              <a:spcBef>
                <a:spcPts val="400"/>
              </a:spcBef>
              <a:defRPr lang="en-US"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Espace réservé du texte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lang="en-US"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Espace réservé du contenu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lang="en-US" sz="2400"/>
            </a:lvl1pPr>
            <a:lvl2pPr>
              <a:spcBef>
                <a:spcPts val="500"/>
              </a:spcBef>
              <a:defRPr lang="en-US" sz="2000"/>
            </a:lvl2pPr>
            <a:lvl3pPr>
              <a:spcBef>
                <a:spcPts val="400"/>
              </a:spcBef>
              <a:defRPr lang="en-US" sz="1800"/>
            </a:lvl3pPr>
            <a:lvl4pPr>
              <a:spcBef>
                <a:spcPts val="400"/>
              </a:spcBef>
              <a:defRPr lang="en-US" sz="1600"/>
            </a:lvl4pPr>
            <a:lvl5pPr>
              <a:spcBef>
                <a:spcPts val="400"/>
              </a:spcBef>
              <a:defRPr lang="en-US"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Espace réservé de la date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768A46F-C653-4104-80F3-E5CE9AB07F8A}" type="datetime1">
              <a:rPr lang="fr-BE"/>
              <a:pPr lvl="0"/>
              <a:t>26/01/2016</a:t>
            </a:fld>
            <a:endParaRPr lang="fr-BE"/>
          </a:p>
        </p:txBody>
      </p:sp>
      <p:sp>
        <p:nvSpPr>
          <p:cNvPr id="8" name="Espace réservé du pied de page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BE"/>
          </a:p>
        </p:txBody>
      </p:sp>
      <p:sp>
        <p:nvSpPr>
          <p:cNvPr id="9" name="Espace réservé du numéro de diapositiv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FC53EAF-0007-4777-9DB3-A3EE4E67FA04}" type="slidenum">
              <a:rPr/>
              <a:pPr lvl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3076064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e la date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8D2AE5-BE04-4647-82D0-80DAE1AA9BD8}" type="datetime1">
              <a:rPr lang="fr-BE"/>
              <a:pPr lvl="0"/>
              <a:t>26/01/2016</a:t>
            </a:fld>
            <a:endParaRPr lang="fr-BE"/>
          </a:p>
        </p:txBody>
      </p:sp>
      <p:sp>
        <p:nvSpPr>
          <p:cNvPr id="4" name="Espace réservé du pied de page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BE"/>
          </a:p>
        </p:txBody>
      </p:sp>
      <p:sp>
        <p:nvSpPr>
          <p:cNvPr id="5" name="Espace réservé du numéro de diapositive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5D8EC3-A3B1-4EBC-94E0-7133415716F5}" type="slidenum">
              <a:rPr/>
              <a:pPr lvl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39743148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7ECCE1-B9CF-4AB4-8FE9-AE0480D8B140}" type="datetime1">
              <a:rPr lang="fr-BE"/>
              <a:pPr lvl="0"/>
              <a:t>26/01/2016</a:t>
            </a:fld>
            <a:endParaRPr lang="fr-BE"/>
          </a:p>
        </p:txBody>
      </p:sp>
      <p:sp>
        <p:nvSpPr>
          <p:cNvPr id="3" name="Espace réservé du pied de page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BE"/>
          </a:p>
        </p:txBody>
      </p:sp>
      <p:sp>
        <p:nvSpPr>
          <p:cNvPr id="4" name="Espace réservé du numéro de diapositive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628A0D-52E3-4933-A16F-29C6D25EB5FB}" type="slidenum">
              <a:rPr/>
              <a:pPr lvl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3974049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lang="en-US" sz="2000" b="1"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du contenu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lang="en-US"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B1B9FC-BDD9-4AA4-A6F7-8EB3337CD4F4}" type="datetime1">
              <a:rPr lang="fr-BE"/>
              <a:pPr lvl="0"/>
              <a:t>26/01/2016</a:t>
            </a:fld>
            <a:endParaRPr lang="fr-BE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BE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2572B9-7A53-4138-A3C9-77389EF4F5D1}" type="slidenum">
              <a:rPr/>
              <a:pPr lvl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2958881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lang="en-US" sz="2000" b="1"/>
            </a:lvl1pPr>
          </a:lstStyle>
          <a:p>
            <a:pPr lvl="0"/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Espace réservé pour une image 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lang="en-US"/>
            </a:lvl1pPr>
          </a:lstStyle>
          <a:p>
            <a:pPr lvl="0"/>
            <a:r>
              <a:rPr lang="en-US"/>
              <a:t>Click icon to add picture</a:t>
            </a:r>
            <a:endParaRPr lang="fr-FR"/>
          </a:p>
        </p:txBody>
      </p:sp>
      <p:sp>
        <p:nvSpPr>
          <p:cNvPr id="4" name="Espace réservé du texte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lang="en-US"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BB2CA2-AADC-4E72-AAFD-1C2DD978EC6A}" type="datetime1">
              <a:rPr lang="fr-BE"/>
              <a:pPr lvl="0"/>
              <a:t>26/01/2016</a:t>
            </a:fld>
            <a:endParaRPr lang="fr-BE"/>
          </a:p>
        </p:txBody>
      </p:sp>
      <p:sp>
        <p:nvSpPr>
          <p:cNvPr id="6" name="Espace réservé du pied de pa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BE"/>
          </a:p>
        </p:txBody>
      </p:sp>
      <p:sp>
        <p:nvSpPr>
          <p:cNvPr id="7" name="Espace réservé du numéro de diapositiv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C983A6-844E-4572-B929-CB622B303837}" type="slidenum">
              <a:rPr/>
              <a:pPr lvl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xmlns="" val="41077369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B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 lvl="0"/>
            <a:fld id="{772C52A8-A4A5-41C8-A93B-9C1AA92DDE69}" type="datetime1">
              <a:rPr lang="fr-BE"/>
              <a:pPr lvl="0"/>
              <a:t>26/01/2016</a:t>
            </a:fld>
            <a:endParaRPr lang="fr-BE"/>
          </a:p>
        </p:txBody>
      </p:sp>
      <p:sp>
        <p:nvSpPr>
          <p:cNvPr id="5" name="Espace réservé du pied de page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B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 lvl="0"/>
            <a:endParaRPr lang="fr-BE"/>
          </a:p>
        </p:txBody>
      </p:sp>
      <p:sp>
        <p:nvSpPr>
          <p:cNvPr id="6" name="Espace réservé du numéro de diapositive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BE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"/>
                <a:cs typeface=""/>
              </a:defRPr>
            </a:lvl1pPr>
          </a:lstStyle>
          <a:p>
            <a:pPr lvl="0"/>
            <a:fld id="{0E0F8BAF-D273-45F0-BE58-B9C9618FC5BF}" type="slidenum">
              <a:rPr/>
              <a:pPr lvl="0"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xStyles>
    <p:titleStyle>
      <a:lvl1pPr marL="0" marR="0" lvl="0" indent="0" algn="ctr" defTabSz="4572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fr-FR" sz="4400" b="0" i="0" u="none" strike="noStrike" kern="1200" cap="none" spc="0" baseline="0">
          <a:solidFill>
            <a:srgbClr val="000000"/>
          </a:solidFill>
          <a:uFillTx/>
          <a:latin typeface="Calibri"/>
          <a:ea typeface=""/>
          <a:cs typeface=""/>
        </a:defRPr>
      </a:lvl1pPr>
    </p:titleStyle>
    <p:bodyStyle>
      <a:lvl1pPr marL="342900" marR="0" lvl="0" indent="-342900" algn="l" defTabSz="4572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/>
        <a:buChar char="•"/>
        <a:tabLst/>
        <a:defRPr lang="fr-FR" sz="3200" b="0" i="0" u="none" strike="noStrike" kern="1200" cap="none" spc="0" baseline="0">
          <a:solidFill>
            <a:srgbClr val="000000"/>
          </a:solidFill>
          <a:uFillTx/>
          <a:latin typeface="Calibri"/>
          <a:ea typeface=""/>
          <a:cs typeface=""/>
        </a:defRPr>
      </a:lvl1pPr>
      <a:lvl2pPr marL="742950" marR="0" lvl="1" indent="-285750" algn="l" defTabSz="4572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/>
        <a:buChar char="–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/>
          <a:ea typeface=""/>
          <a:cs typeface=""/>
        </a:defRPr>
      </a:lvl2pPr>
      <a:lvl3pPr marL="1143000" marR="0" lvl="2" indent="-228600" algn="l" defTabSz="4572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/>
        <a:buChar char="•"/>
        <a:tabLst/>
        <a:defRPr lang="fr-FR" sz="2400" b="0" i="0" u="none" strike="noStrike" kern="1200" cap="none" spc="0" baseline="0">
          <a:solidFill>
            <a:srgbClr val="000000"/>
          </a:solidFill>
          <a:uFillTx/>
          <a:latin typeface="Calibri"/>
          <a:ea typeface=""/>
          <a:cs typeface=""/>
        </a:defRPr>
      </a:lvl3pPr>
      <a:lvl4pPr marL="1600200" marR="0" lvl="3" indent="-228600" algn="l" defTabSz="4572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/>
        <a:buChar char="–"/>
        <a:tabLst/>
        <a:defRPr lang="fr-FR" sz="2000" b="0" i="0" u="none" strike="noStrike" kern="1200" cap="none" spc="0" baseline="0">
          <a:solidFill>
            <a:srgbClr val="000000"/>
          </a:solidFill>
          <a:uFillTx/>
          <a:latin typeface="Calibri"/>
          <a:ea typeface=""/>
          <a:cs typeface=""/>
        </a:defRPr>
      </a:lvl4pPr>
      <a:lvl5pPr marL="2057400" marR="0" lvl="4" indent="-228600" algn="l" defTabSz="4572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/>
        <a:buChar char="»"/>
        <a:tabLst/>
        <a:defRPr lang="fr-FR" sz="2000" b="0" i="0" u="none" strike="noStrike" kern="1200" cap="none" spc="0" baseline="0">
          <a:solidFill>
            <a:srgbClr val="000000"/>
          </a:solidFill>
          <a:uFillTx/>
          <a:latin typeface="Calibri"/>
          <a:ea typeface=""/>
          <a:cs typeface="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3" descr="ppt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4" y="0"/>
            <a:ext cx="9141970" cy="6858000"/>
          </a:xfrm>
          <a:prstGeom prst="rect">
            <a:avLst/>
          </a:prstGeom>
          <a:noFill/>
          <a:ln>
            <a:noFill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</p:pic>
      <p:sp>
        <p:nvSpPr>
          <p:cNvPr id="3" name="Title 1"/>
          <p:cNvSpPr txBox="1">
            <a:spLocks noGrp="1"/>
          </p:cNvSpPr>
          <p:nvPr>
            <p:ph type="ctrTitle"/>
          </p:nvPr>
        </p:nvSpPr>
        <p:spPr>
          <a:xfrm>
            <a:off x="539550" y="836712"/>
            <a:ext cx="7370859" cy="3501914"/>
          </a:xfrm>
        </p:spPr>
        <p:txBody>
          <a:bodyPr/>
          <a:lstStyle/>
          <a:p>
            <a:pPr lvl="0"/>
            <a:r>
              <a:rPr lang="fr-BE" sz="4000" dirty="0" err="1" smtClean="0">
                <a:solidFill>
                  <a:srgbClr val="FFFFFF"/>
                </a:solidFill>
              </a:rPr>
              <a:t>Seminar</a:t>
            </a:r>
            <a:r>
              <a:rPr lang="fr-BE" sz="4000" dirty="0" smtClean="0">
                <a:solidFill>
                  <a:srgbClr val="FFFFFF"/>
                </a:solidFill>
              </a:rPr>
              <a:t> best </a:t>
            </a:r>
            <a:r>
              <a:rPr lang="fr-BE" sz="4000" dirty="0" err="1" smtClean="0">
                <a:solidFill>
                  <a:srgbClr val="FFFFFF"/>
                </a:solidFill>
              </a:rPr>
              <a:t>interest</a:t>
            </a:r>
            <a:r>
              <a:rPr lang="fr-BE" sz="4000" dirty="0" smtClean="0">
                <a:solidFill>
                  <a:srgbClr val="FFFFFF"/>
                </a:solidFill>
              </a:rPr>
              <a:t> of the </a:t>
            </a:r>
            <a:r>
              <a:rPr lang="fr-BE" sz="4000" dirty="0" err="1" smtClean="0">
                <a:solidFill>
                  <a:srgbClr val="FFFFFF"/>
                </a:solidFill>
              </a:rPr>
              <a:t>child</a:t>
            </a:r>
            <a:r>
              <a:rPr lang="fr-BE" sz="4000" dirty="0" smtClean="0">
                <a:solidFill>
                  <a:srgbClr val="FFFFFF"/>
                </a:solidFill>
              </a:rPr>
              <a:t/>
            </a:r>
            <a:br>
              <a:rPr lang="fr-BE" sz="4000" dirty="0" smtClean="0">
                <a:solidFill>
                  <a:srgbClr val="FFFFFF"/>
                </a:solidFill>
              </a:rPr>
            </a:br>
            <a:r>
              <a:rPr lang="fr-BE" sz="4000" dirty="0" smtClean="0">
                <a:solidFill>
                  <a:srgbClr val="FFFFFF"/>
                </a:solidFill>
              </a:rPr>
              <a:t>Protection panel:</a:t>
            </a:r>
            <a:br>
              <a:rPr lang="fr-BE" sz="4000" dirty="0" smtClean="0">
                <a:solidFill>
                  <a:srgbClr val="FFFFFF"/>
                </a:solidFill>
              </a:rPr>
            </a:br>
            <a:r>
              <a:rPr lang="fr-BE" sz="4000" dirty="0" smtClean="0">
                <a:solidFill>
                  <a:srgbClr val="FFFFFF"/>
                </a:solidFill>
              </a:rPr>
              <a:t>G</a:t>
            </a:r>
            <a:r>
              <a:rPr lang="en-US" sz="4000" dirty="0" err="1" smtClean="0">
                <a:solidFill>
                  <a:srgbClr val="FFFFFF"/>
                </a:solidFill>
              </a:rPr>
              <a:t>ood</a:t>
            </a:r>
            <a:r>
              <a:rPr lang="en-US" sz="4000" dirty="0" smtClean="0">
                <a:solidFill>
                  <a:srgbClr val="FFFFFF"/>
                </a:solidFill>
              </a:rPr>
              <a:t> </a:t>
            </a:r>
            <a:r>
              <a:rPr lang="en-US" sz="4000" dirty="0">
                <a:solidFill>
                  <a:srgbClr val="FFFFFF"/>
                </a:solidFill>
              </a:rPr>
              <a:t>practices to improve c</a:t>
            </a:r>
            <a:r>
              <a:rPr lang="en-US" sz="4000" dirty="0" smtClean="0">
                <a:solidFill>
                  <a:srgbClr val="FFFFFF"/>
                </a:solidFill>
              </a:rPr>
              <a:t>hild protection</a:t>
            </a:r>
            <a:endParaRPr lang="fr-BE" sz="4000" dirty="0">
              <a:solidFill>
                <a:srgbClr val="FFFFFF"/>
              </a:solidFill>
            </a:endParaRPr>
          </a:p>
        </p:txBody>
      </p:sp>
      <p:sp>
        <p:nvSpPr>
          <p:cNvPr id="4" name="Subtitle 2"/>
          <p:cNvSpPr txBox="1">
            <a:spLocks noGrp="1"/>
          </p:cNvSpPr>
          <p:nvPr>
            <p:ph type="subTitle" idx="1"/>
          </p:nvPr>
        </p:nvSpPr>
        <p:spPr>
          <a:xfrm>
            <a:off x="4572000" y="4421078"/>
            <a:ext cx="3672413" cy="1260628"/>
          </a:xfrm>
        </p:spPr>
        <p:txBody>
          <a:bodyPr/>
          <a:lstStyle/>
          <a:p>
            <a:pPr lvl="0">
              <a:spcBef>
                <a:spcPts val="600"/>
              </a:spcBef>
            </a:pPr>
            <a:r>
              <a:rPr lang="fr-BE" sz="2300" dirty="0" smtClean="0">
                <a:solidFill>
                  <a:srgbClr val="FFFFFF"/>
                </a:solidFill>
              </a:rPr>
              <a:t>Christine Flamand</a:t>
            </a:r>
            <a:endParaRPr lang="fr-BE" sz="2300" dirty="0">
              <a:solidFill>
                <a:srgbClr val="FFFFFF"/>
              </a:solidFill>
            </a:endParaRPr>
          </a:p>
          <a:p>
            <a:pPr lvl="0">
              <a:spcBef>
                <a:spcPts val="600"/>
              </a:spcBef>
            </a:pPr>
            <a:r>
              <a:rPr lang="fr-BE" sz="2300" i="1" dirty="0" smtClean="0">
                <a:solidFill>
                  <a:srgbClr val="FFFFFF"/>
                </a:solidFill>
              </a:rPr>
              <a:t>INTACT</a:t>
            </a:r>
            <a:endParaRPr lang="fr-BE" sz="2300" i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BE" sz="3600" b="1" dirty="0"/>
              <a:t>1. </a:t>
            </a:r>
            <a:r>
              <a:rPr lang="fr-BE" sz="3600" b="1" dirty="0" smtClean="0"/>
              <a:t>INTACT</a:t>
            </a:r>
            <a:br>
              <a:rPr lang="fr-BE" sz="3600" b="1" dirty="0" smtClean="0"/>
            </a:br>
            <a:endParaRPr lang="fr-BE" sz="3600" b="1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3958" y="1417640"/>
            <a:ext cx="8426474" cy="4392484"/>
          </a:xfrm>
        </p:spPr>
        <p:txBody>
          <a:bodyPr/>
          <a:lstStyle/>
          <a:p>
            <a:pPr marL="0" lvl="0" indent="0">
              <a:spcBef>
                <a:spcPts val="500"/>
              </a:spcBef>
              <a:buNone/>
            </a:pPr>
            <a:r>
              <a:rPr lang="fr-BE" sz="2400" dirty="0"/>
              <a:t>= </a:t>
            </a:r>
            <a:r>
              <a:rPr lang="fr-BE" sz="2400" dirty="0" err="1" smtClean="0"/>
              <a:t>legal</a:t>
            </a:r>
            <a:r>
              <a:rPr lang="fr-BE" sz="2400" dirty="0" smtClean="0"/>
              <a:t> expertise center on </a:t>
            </a:r>
            <a:r>
              <a:rPr lang="en-US" sz="2400" dirty="0" smtClean="0"/>
              <a:t>issues </a:t>
            </a:r>
            <a:r>
              <a:rPr lang="en-US" sz="2400" dirty="0"/>
              <a:t>related to female genital </a:t>
            </a:r>
            <a:r>
              <a:rPr lang="en-US" sz="2400" dirty="0" smtClean="0"/>
              <a:t>mutilations and other harmful practices</a:t>
            </a:r>
          </a:p>
          <a:p>
            <a:pPr marL="0" lvl="0" indent="0">
              <a:spcBef>
                <a:spcPts val="500"/>
              </a:spcBef>
              <a:buNone/>
            </a:pPr>
            <a:endParaRPr lang="en-US" sz="2400" dirty="0" smtClean="0"/>
          </a:p>
          <a:p>
            <a:pPr marL="0" lvl="0" indent="0">
              <a:spcBef>
                <a:spcPts val="500"/>
              </a:spcBef>
              <a:buNone/>
            </a:pPr>
            <a:r>
              <a:rPr lang="en-US" sz="2400" dirty="0" smtClean="0"/>
              <a:t>Takes legal action to combat FGM</a:t>
            </a:r>
            <a:endParaRPr lang="en-US" sz="2400" dirty="0"/>
          </a:p>
          <a:p>
            <a:pPr marL="0" lvl="0" indent="0">
              <a:spcBef>
                <a:spcPts val="500"/>
              </a:spcBef>
              <a:buNone/>
            </a:pPr>
            <a:endParaRPr lang="en-US" sz="2400" dirty="0" smtClean="0"/>
          </a:p>
          <a:p>
            <a:pPr marL="0" lvl="0" indent="0">
              <a:spcBef>
                <a:spcPts val="500"/>
              </a:spcBef>
              <a:buNone/>
            </a:pPr>
            <a:r>
              <a:rPr lang="en-US" sz="2400" dirty="0" smtClean="0"/>
              <a:t>Created in 2009, to respond to a need expressed from the field (close collaboration with GAMS)</a:t>
            </a:r>
          </a:p>
          <a:p>
            <a:pPr marL="0" lvl="0" indent="0">
              <a:spcBef>
                <a:spcPts val="500"/>
              </a:spcBef>
              <a:buNone/>
            </a:pPr>
            <a:endParaRPr lang="fr-BE" sz="2400" dirty="0"/>
          </a:p>
          <a:p>
            <a:pPr marL="0" lvl="0" indent="0">
              <a:spcBef>
                <a:spcPts val="500"/>
              </a:spcBef>
              <a:buNone/>
            </a:pPr>
            <a:r>
              <a:rPr lang="fr-BE" sz="2400" dirty="0" err="1" smtClean="0"/>
              <a:t>Work</a:t>
            </a:r>
            <a:r>
              <a:rPr lang="fr-BE" sz="2400" dirty="0" smtClean="0"/>
              <a:t> on national protection issues and international protection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115613" y="476667"/>
            <a:ext cx="7024740" cy="1143000"/>
          </a:xfrm>
        </p:spPr>
        <p:txBody>
          <a:bodyPr/>
          <a:lstStyle/>
          <a:p>
            <a:pPr lvl="0"/>
            <a:r>
              <a:rPr lang="fr-BE" sz="3600" b="1" dirty="0" smtClean="0"/>
              <a:t>2.Enhancing </a:t>
            </a:r>
            <a:r>
              <a:rPr lang="fr-BE" sz="3600" b="1" dirty="0" err="1" smtClean="0"/>
              <a:t>child</a:t>
            </a:r>
            <a:r>
              <a:rPr lang="fr-BE" sz="3600" b="1" dirty="0" smtClean="0"/>
              <a:t> protection </a:t>
            </a:r>
            <a:r>
              <a:rPr lang="fr-BE" sz="3600" b="1" dirty="0" err="1" smtClean="0"/>
              <a:t>against</a:t>
            </a:r>
            <a:r>
              <a:rPr lang="fr-BE" sz="3600" b="1" dirty="0" smtClean="0"/>
              <a:t> FGM </a:t>
            </a:r>
            <a:endParaRPr lang="fr-BE" sz="3600" b="1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179512" y="1916832"/>
            <a:ext cx="8964488" cy="3580981"/>
          </a:xfrm>
        </p:spPr>
        <p:txBody>
          <a:bodyPr/>
          <a:lstStyle/>
          <a:p>
            <a:pPr marL="0" lv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Requires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:</a:t>
            </a:r>
          </a:p>
          <a:p>
            <a:pPr marL="0" lvl="0" indent="0">
              <a:lnSpc>
                <a:spcPct val="90000"/>
              </a:lnSpc>
              <a:spcBef>
                <a:spcPts val="600"/>
              </a:spcBef>
              <a:buNone/>
            </a:pPr>
            <a:endParaRPr lang="nl-NL" sz="2400" dirty="0" smtClean="0">
              <a:latin typeface="+mn-lt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600"/>
              </a:spcBef>
              <a:buFont typeface="Wingdings" pitchFamily="2"/>
              <a:buChar char="Ø"/>
            </a:pPr>
            <a:r>
              <a:rPr lang="nl-NL" sz="2400" dirty="0" smtClean="0">
                <a:latin typeface="+mn-lt"/>
                <a:cs typeface="Arial" panose="020B0604020202020204" pitchFamily="34" charset="0"/>
              </a:rPr>
              <a:t>A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good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knowledge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about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the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practice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through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capacity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building of stakeholders in order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to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detect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a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situation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at risk</a:t>
            </a:r>
          </a:p>
          <a:p>
            <a:pPr lvl="0">
              <a:lnSpc>
                <a:spcPct val="90000"/>
              </a:lnSpc>
              <a:spcBef>
                <a:spcPts val="600"/>
              </a:spcBef>
              <a:buFont typeface="Wingdings" pitchFamily="2"/>
              <a:buChar char="Ø"/>
            </a:pPr>
            <a:r>
              <a:rPr lang="nl-NL" sz="2400" dirty="0" smtClean="0">
                <a:latin typeface="+mn-lt"/>
                <a:cs typeface="Arial" panose="020B0604020202020204" pitchFamily="34" charset="0"/>
              </a:rPr>
              <a:t>Close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collaboration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and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interaction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of services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and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professionnels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: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social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,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child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protection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institutions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, 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specialised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organizations</a:t>
            </a:r>
            <a:endParaRPr lang="nl-NL" sz="2400" dirty="0" smtClean="0">
              <a:latin typeface="+mn-lt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600"/>
              </a:spcBef>
              <a:buFont typeface="Wingdings" pitchFamily="2"/>
              <a:buChar char="Ø"/>
            </a:pPr>
            <a:r>
              <a:rPr lang="nl-NL" sz="2400" dirty="0" smtClean="0">
                <a:latin typeface="+mn-lt"/>
                <a:cs typeface="Arial" panose="020B0604020202020204" pitchFamily="34" charset="0"/>
              </a:rPr>
              <a:t>Close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collaboration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with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families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and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child</a:t>
            </a:r>
            <a:endParaRPr lang="nl-NL" sz="2400" dirty="0" smtClean="0">
              <a:latin typeface="+mn-lt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600"/>
              </a:spcBef>
              <a:buFont typeface="Wingdings" pitchFamily="2"/>
              <a:buChar char="Ø"/>
            </a:pP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Need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to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designate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reference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persons in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child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protection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organisations</a:t>
            </a:r>
            <a:endParaRPr lang="nl-NL" sz="2400" dirty="0" smtClean="0">
              <a:latin typeface="+mn-lt"/>
              <a:cs typeface="Arial" panose="020B0604020202020204" pitchFamily="34" charset="0"/>
            </a:endParaRPr>
          </a:p>
          <a:p>
            <a:pPr lvl="0">
              <a:lnSpc>
                <a:spcPct val="90000"/>
              </a:lnSpc>
              <a:spcBef>
                <a:spcPts val="600"/>
              </a:spcBef>
              <a:buFont typeface="Wingdings" pitchFamily="2"/>
              <a:buChar char="Ø"/>
            </a:pP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Useful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tools: </a:t>
            </a:r>
            <a:r>
              <a:rPr lang="nl-NL" sz="2400" dirty="0" err="1" smtClean="0">
                <a:latin typeface="+mn-lt"/>
                <a:cs typeface="Arial" panose="020B0604020202020204" pitchFamily="34" charset="0"/>
              </a:rPr>
              <a:t>decision</a:t>
            </a:r>
            <a:r>
              <a:rPr lang="nl-NL" sz="2400" dirty="0" smtClean="0">
                <a:latin typeface="+mn-lt"/>
                <a:cs typeface="Arial" panose="020B0604020202020204" pitchFamily="34" charset="0"/>
              </a:rPr>
              <a:t> </a:t>
            </a:r>
            <a:r>
              <a:rPr lang="nl-NL" sz="2400" smtClean="0">
                <a:latin typeface="+mn-lt"/>
                <a:cs typeface="Arial" panose="020B0604020202020204" pitchFamily="34" charset="0"/>
              </a:rPr>
              <a:t>tree </a:t>
            </a:r>
            <a:endParaRPr lang="nl-NL" sz="2400" dirty="0" smtClean="0">
              <a:latin typeface="+mn-lt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itchFamily="2"/>
              <a:buChar char="Ø"/>
            </a:pPr>
            <a:endParaRPr lang="nl-NL" sz="2000" dirty="0"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BE" sz="3600" b="1" dirty="0"/>
              <a:t>3</a:t>
            </a:r>
            <a:r>
              <a:rPr lang="fr-BE" sz="3600" b="1" dirty="0" smtClean="0"/>
              <a:t>. </a:t>
            </a:r>
            <a:r>
              <a:rPr lang="fr-BE" sz="3600" b="1" dirty="0" err="1" smtClean="0"/>
              <a:t>Presentation</a:t>
            </a:r>
            <a:r>
              <a:rPr lang="fr-BE" sz="3600" b="1" dirty="0" smtClean="0"/>
              <a:t> of the </a:t>
            </a:r>
            <a:r>
              <a:rPr lang="fr-BE" sz="3600" b="1" dirty="0" err="1" smtClean="0"/>
              <a:t>decision</a:t>
            </a:r>
            <a:r>
              <a:rPr lang="fr-BE" sz="3600" b="1" dirty="0" smtClean="0"/>
              <a:t> </a:t>
            </a:r>
            <a:r>
              <a:rPr lang="fr-BE" sz="3600" b="1" dirty="0" err="1" smtClean="0"/>
              <a:t>tree</a:t>
            </a:r>
            <a:endParaRPr lang="fr-BE" sz="3600" b="1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1319535" y="1484313"/>
            <a:ext cx="6576367" cy="4392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762248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7"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1043604" y="332658"/>
            <a:ext cx="7024740" cy="1143000"/>
          </a:xfrm>
        </p:spPr>
        <p:txBody>
          <a:bodyPr/>
          <a:lstStyle/>
          <a:p>
            <a:pPr lvl="0"/>
            <a:r>
              <a:rPr lang="fr-BE" sz="3200" b="1" dirty="0"/>
              <a:t>3</a:t>
            </a:r>
            <a:r>
              <a:rPr lang="fr-BE" sz="3200" b="1" dirty="0" smtClean="0"/>
              <a:t>. </a:t>
            </a:r>
            <a:r>
              <a:rPr lang="fr-BE" sz="3200" b="1" dirty="0" err="1" smtClean="0"/>
              <a:t>Decision</a:t>
            </a:r>
            <a:r>
              <a:rPr lang="fr-BE" sz="3200" b="1" dirty="0" smtClean="0"/>
              <a:t> </a:t>
            </a:r>
            <a:r>
              <a:rPr lang="fr-BE" sz="3200" b="1" dirty="0" err="1" smtClean="0"/>
              <a:t>tree</a:t>
            </a:r>
            <a:endParaRPr lang="fr-BE" sz="3200" b="1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39550" y="1412776"/>
            <a:ext cx="8229600" cy="4741985"/>
          </a:xfrm>
        </p:spPr>
        <p:txBody>
          <a:bodyPr tIns="144000" anchor="ctr"/>
          <a:lstStyle/>
          <a:p>
            <a:pPr marL="0" lvl="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fr-BE" sz="2800" dirty="0"/>
              <a:t>Uniform </a:t>
            </a:r>
            <a:r>
              <a:rPr lang="fr-BE" sz="2800" dirty="0" err="1"/>
              <a:t>reference</a:t>
            </a:r>
            <a:r>
              <a:rPr lang="fr-BE" sz="2800" dirty="0"/>
              <a:t> </a:t>
            </a:r>
            <a:r>
              <a:rPr lang="fr-BE" sz="2800" dirty="0" err="1"/>
              <a:t>framework</a:t>
            </a:r>
            <a:r>
              <a:rPr lang="fr-BE" sz="2800" dirty="0"/>
              <a:t> in </a:t>
            </a:r>
            <a:r>
              <a:rPr lang="fr-BE" sz="2800" dirty="0" err="1"/>
              <a:t>preventing</a:t>
            </a:r>
            <a:r>
              <a:rPr lang="fr-BE" sz="2800" dirty="0"/>
              <a:t> FGM, for </a:t>
            </a:r>
            <a:r>
              <a:rPr lang="fr-BE" sz="2800" dirty="0" err="1" smtClean="0"/>
              <a:t>professionals</a:t>
            </a:r>
            <a:r>
              <a:rPr lang="fr-BE" sz="2800" dirty="0" smtClean="0"/>
              <a:t> in </a:t>
            </a:r>
            <a:r>
              <a:rPr lang="fr-BE" sz="2800" dirty="0" err="1" smtClean="0"/>
              <a:t>child</a:t>
            </a:r>
            <a:r>
              <a:rPr lang="fr-BE" sz="2800" dirty="0" smtClean="0"/>
              <a:t> protection</a:t>
            </a:r>
            <a:endParaRPr lang="fr-BE" sz="2800" dirty="0"/>
          </a:p>
          <a:p>
            <a:pPr marL="0" lvl="0" indent="0">
              <a:lnSpc>
                <a:spcPct val="90000"/>
              </a:lnSpc>
              <a:spcBef>
                <a:spcPts val="600"/>
              </a:spcBef>
              <a:buNone/>
            </a:pPr>
            <a:endParaRPr lang="fr-BE" sz="2800" dirty="0"/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itchFamily="2"/>
              <a:buChar char="Ø"/>
            </a:pPr>
            <a:r>
              <a:rPr lang="fr-BE" dirty="0" smtClean="0"/>
              <a:t> </a:t>
            </a:r>
            <a:r>
              <a:rPr lang="fr-BE" dirty="0" err="1" smtClean="0"/>
              <a:t>Signals</a:t>
            </a:r>
            <a:r>
              <a:rPr lang="fr-BE" dirty="0" smtClean="0"/>
              <a:t> </a:t>
            </a:r>
            <a:r>
              <a:rPr lang="fr-BE" dirty="0"/>
              <a:t>of FGM (</a:t>
            </a:r>
            <a:r>
              <a:rPr lang="fr-BE" dirty="0" err="1"/>
              <a:t>risk</a:t>
            </a:r>
            <a:r>
              <a:rPr lang="fr-BE" dirty="0"/>
              <a:t> or </a:t>
            </a:r>
            <a:r>
              <a:rPr lang="fr-BE" dirty="0" err="1" smtClean="0"/>
              <a:t>performed</a:t>
            </a:r>
            <a:r>
              <a:rPr lang="fr-BE" dirty="0" smtClean="0"/>
              <a:t>)</a:t>
            </a:r>
            <a:endParaRPr lang="fr-BE" dirty="0"/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itchFamily="2"/>
              <a:buChar char="Ø"/>
            </a:pPr>
            <a:r>
              <a:rPr lang="fr-BE" dirty="0" err="1" smtClean="0"/>
              <a:t>Risk</a:t>
            </a:r>
            <a:r>
              <a:rPr lang="fr-BE" dirty="0" smtClean="0"/>
              <a:t> </a:t>
            </a:r>
            <a:r>
              <a:rPr lang="fr-BE" dirty="0" err="1" smtClean="0"/>
              <a:t>scale</a:t>
            </a:r>
            <a:r>
              <a:rPr lang="fr-BE" dirty="0" smtClean="0"/>
              <a:t>: </a:t>
            </a:r>
            <a:r>
              <a:rPr lang="fr-BE" dirty="0" err="1" smtClean="0"/>
              <a:t>level</a:t>
            </a:r>
            <a:r>
              <a:rPr lang="fr-BE" dirty="0" smtClean="0"/>
              <a:t> of </a:t>
            </a:r>
            <a:r>
              <a:rPr lang="fr-BE" dirty="0" err="1" smtClean="0"/>
              <a:t>risk</a:t>
            </a:r>
            <a:r>
              <a:rPr lang="fr-BE" dirty="0" smtClean="0"/>
              <a:t> </a:t>
            </a:r>
            <a:r>
              <a:rPr lang="fr-BE" dirty="0" err="1" smtClean="0"/>
              <a:t>after</a:t>
            </a:r>
            <a:r>
              <a:rPr lang="fr-BE" dirty="0" smtClean="0"/>
              <a:t> </a:t>
            </a:r>
            <a:r>
              <a:rPr lang="fr-BE" dirty="0" err="1" smtClean="0"/>
              <a:t>evaluation</a:t>
            </a:r>
            <a:r>
              <a:rPr lang="fr-BE" dirty="0" smtClean="0"/>
              <a:t> of situation</a:t>
            </a:r>
            <a:endParaRPr lang="fr-BE" dirty="0"/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itchFamily="2"/>
              <a:buChar char="Ø"/>
            </a:pPr>
            <a:r>
              <a:rPr lang="fr-BE" dirty="0" err="1"/>
              <a:t>Decision</a:t>
            </a:r>
            <a:r>
              <a:rPr lang="fr-BE" dirty="0"/>
              <a:t> </a:t>
            </a:r>
            <a:r>
              <a:rPr lang="fr-BE" dirty="0" err="1"/>
              <a:t>tree</a:t>
            </a:r>
            <a:r>
              <a:rPr lang="fr-BE" dirty="0" smtClean="0"/>
              <a:t>; </a:t>
            </a:r>
            <a:r>
              <a:rPr lang="fr-BE" dirty="0" err="1" smtClean="0"/>
              <a:t>act</a:t>
            </a:r>
            <a:r>
              <a:rPr lang="fr-BE" dirty="0" smtClean="0"/>
              <a:t> in </a:t>
            </a:r>
            <a:r>
              <a:rPr lang="fr-BE" dirty="0" err="1" smtClean="0"/>
              <a:t>function</a:t>
            </a:r>
            <a:endParaRPr lang="fr-BE" dirty="0"/>
          </a:p>
          <a:p>
            <a:pPr marL="822960" lvl="1" indent="-457200">
              <a:buFont typeface="Wingdings" panose="05000000000000000000" pitchFamily="2" charset="2"/>
              <a:buChar char="Ø"/>
            </a:pPr>
            <a:endParaRPr lang="fr-BE" u="sng" dirty="0" smtClean="0"/>
          </a:p>
          <a:p>
            <a:pPr marL="365760" lvl="1" indent="0">
              <a:buNone/>
            </a:pPr>
            <a:endParaRPr lang="fr-BE" dirty="0" smtClean="0"/>
          </a:p>
          <a:p>
            <a:pPr marL="365760" lvl="1" indent="0">
              <a:buNone/>
            </a:pPr>
            <a:endParaRPr lang="fr-BE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27584" y="404664"/>
            <a:ext cx="7024740" cy="1143000"/>
          </a:xfrm>
        </p:spPr>
        <p:txBody>
          <a:bodyPr/>
          <a:lstStyle/>
          <a:p>
            <a:pPr lvl="0"/>
            <a:r>
              <a:rPr lang="fr-BE" sz="3200" b="1" dirty="0"/>
              <a:t>4</a:t>
            </a:r>
            <a:r>
              <a:rPr lang="fr-BE" sz="3200" b="1" dirty="0" smtClean="0"/>
              <a:t>. Protection challenges</a:t>
            </a:r>
            <a:endParaRPr lang="fr-BE" sz="3200" b="1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0" y="1124744"/>
            <a:ext cx="9144000" cy="5030017"/>
          </a:xfrm>
        </p:spPr>
        <p:txBody>
          <a:bodyPr/>
          <a:lstStyle/>
          <a:p>
            <a:pPr marL="365760" lvl="1" indent="0">
              <a:buNone/>
            </a:pPr>
            <a:endParaRPr lang="en-US" u="sng" dirty="0"/>
          </a:p>
          <a:p>
            <a:pPr marL="822960" lvl="1" indent="-457200">
              <a:buFont typeface="Wingdings" panose="05000000000000000000" pitchFamily="2" charset="2"/>
              <a:buChar char="§"/>
            </a:pPr>
            <a:r>
              <a:rPr lang="en-US" dirty="0"/>
              <a:t>Tools need to be appropriated by </a:t>
            </a:r>
            <a:r>
              <a:rPr lang="en-US" dirty="0" smtClean="0"/>
              <a:t>professionals and implemented</a:t>
            </a:r>
            <a:endParaRPr lang="en-US" dirty="0"/>
          </a:p>
          <a:p>
            <a:pPr marL="822960" lvl="1" indent="-457200">
              <a:buFont typeface="Wingdings" panose="05000000000000000000" pitchFamily="2" charset="2"/>
              <a:buChar char="§"/>
            </a:pPr>
            <a:r>
              <a:rPr lang="en-US" dirty="0" smtClean="0"/>
              <a:t>collaboration between </a:t>
            </a:r>
            <a:r>
              <a:rPr lang="en-US" dirty="0" err="1" smtClean="0"/>
              <a:t>professionnals</a:t>
            </a:r>
            <a:r>
              <a:rPr lang="en-US" dirty="0" smtClean="0"/>
              <a:t> to ensure protection: </a:t>
            </a:r>
          </a:p>
          <a:p>
            <a:pPr marL="1223010" lvl="2" indent="-457200">
              <a:buFont typeface="Wingdings" panose="05000000000000000000" pitchFamily="2" charset="2"/>
              <a:buChar char="§"/>
            </a:pPr>
            <a:r>
              <a:rPr lang="en-US" dirty="0" smtClean="0"/>
              <a:t>Requires sharing of information.</a:t>
            </a:r>
          </a:p>
          <a:p>
            <a:pPr marL="1223010" lvl="2" indent="-457200">
              <a:buFont typeface="Wingdings" panose="05000000000000000000" pitchFamily="2" charset="2"/>
              <a:buChar char="§"/>
            </a:pPr>
            <a:r>
              <a:rPr lang="en-US" dirty="0" smtClean="0"/>
              <a:t>Requires proactivity : everyone is liable</a:t>
            </a:r>
          </a:p>
          <a:p>
            <a:pPr marL="822960" lvl="1" indent="-457200">
              <a:buFont typeface="Wingdings" panose="05000000000000000000" pitchFamily="2" charset="2"/>
              <a:buChar char="§"/>
            </a:pPr>
            <a:r>
              <a:rPr lang="en-US" dirty="0" smtClean="0"/>
              <a:t>Long </a:t>
            </a:r>
            <a:r>
              <a:rPr lang="en-US" dirty="0"/>
              <a:t>term monitoring system is </a:t>
            </a:r>
            <a:r>
              <a:rPr lang="en-US" dirty="0" smtClean="0"/>
              <a:t>needed of a family and situation at risk</a:t>
            </a:r>
          </a:p>
          <a:p>
            <a:pPr marL="1223010" lvl="2" indent="-457200">
              <a:buFont typeface="Wingdings" panose="05000000000000000000" pitchFamily="2" charset="2"/>
              <a:buChar char="§"/>
            </a:pPr>
            <a:r>
              <a:rPr lang="en-US" dirty="0" smtClean="0"/>
              <a:t>Role of END FGM network could be to gather good </a:t>
            </a:r>
            <a:r>
              <a:rPr lang="en-US" smtClean="0"/>
              <a:t>practices 	on </a:t>
            </a:r>
            <a:r>
              <a:rPr lang="en-US" dirty="0" smtClean="0"/>
              <a:t>the monitoring process</a:t>
            </a:r>
            <a:endParaRPr lang="en-US" dirty="0"/>
          </a:p>
          <a:p>
            <a:pPr marL="365760" lvl="1" indent="0">
              <a:buNone/>
            </a:pPr>
            <a:endParaRPr lang="fr-BE" dirty="0" smtClean="0"/>
          </a:p>
        </p:txBody>
      </p:sp>
    </p:spTree>
    <p:extLst>
      <p:ext uri="{BB962C8B-B14F-4D97-AF65-F5344CB8AC3E}">
        <p14:creationId xmlns:p14="http://schemas.microsoft.com/office/powerpoint/2010/main" xmlns="" val="3933100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 Intac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PP%20Intact</Template>
  <TotalTime>1594</TotalTime>
  <Words>228</Words>
  <Application>Microsoft Office PowerPoint</Application>
  <PresentationFormat>On-screen Show (4:3)</PresentationFormat>
  <Paragraphs>37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PP Intact</vt:lpstr>
      <vt:lpstr>Seminar best interest of the child Protection panel: Good practices to improve child protection</vt:lpstr>
      <vt:lpstr>1. INTACT </vt:lpstr>
      <vt:lpstr>2.Enhancing child protection against FGM </vt:lpstr>
      <vt:lpstr>3. Presentation of the decision tree</vt:lpstr>
      <vt:lpstr>3. Decision tree</vt:lpstr>
      <vt:lpstr>4. Protection challenges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Vrouwelijke Genitale Verminking: juridische aspecten.  Foyer, 17 december 2013</dc:title>
  <dc:creator>User</dc:creator>
  <cp:lastModifiedBy>Christine</cp:lastModifiedBy>
  <cp:revision>117</cp:revision>
  <cp:lastPrinted>2015-01-16T16:14:18Z</cp:lastPrinted>
  <dcterms:created xsi:type="dcterms:W3CDTF">2013-12-16T09:56:59Z</dcterms:created>
  <dcterms:modified xsi:type="dcterms:W3CDTF">2016-01-26T14:20:49Z</dcterms:modified>
</cp:coreProperties>
</file>