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4" r:id="rId9"/>
    <p:sldId id="266" r:id="rId10"/>
    <p:sldId id="269" r:id="rId11"/>
    <p:sldId id="270" r:id="rId12"/>
    <p:sldId id="271" r:id="rId13"/>
    <p:sldId id="272" r:id="rId14"/>
    <p:sldId id="273" r:id="rId15"/>
    <p:sldId id="274" r:id="rId16"/>
    <p:sldId id="275" r:id="rId17"/>
    <p:sldId id="292" r:id="rId18"/>
    <p:sldId id="293" r:id="rId19"/>
    <p:sldId id="294" r:id="rId20"/>
    <p:sldId id="276" r:id="rId21"/>
    <p:sldId id="277" r:id="rId22"/>
    <p:sldId id="278" r:id="rId23"/>
    <p:sldId id="279" r:id="rId24"/>
    <p:sldId id="280" r:id="rId25"/>
    <p:sldId id="281" r:id="rId26"/>
    <p:sldId id="282" r:id="rId27"/>
    <p:sldId id="283" r:id="rId28"/>
    <p:sldId id="284" r:id="rId29"/>
    <p:sldId id="285" r:id="rId30"/>
    <p:sldId id="286" r:id="rId31"/>
    <p:sldId id="288" r:id="rId32"/>
    <p:sldId id="289" r:id="rId33"/>
    <p:sldId id="290"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CAE7ED2-947B-4DF0-B8C5-42E4FDCD1EF1}" type="datetimeFigureOut">
              <a:rPr lang="en-GB" smtClean="0"/>
              <a:pPr/>
              <a:t>30/03/2016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2592738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AE7ED2-947B-4DF0-B8C5-42E4FDCD1EF1}" type="datetimeFigureOut">
              <a:rPr lang="en-GB" smtClean="0"/>
              <a:pPr/>
              <a:t>30/03/2016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314457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AE7ED2-947B-4DF0-B8C5-42E4FDCD1EF1}" type="datetimeFigureOut">
              <a:rPr lang="en-GB" smtClean="0"/>
              <a:pPr/>
              <a:t>30/03/2016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3143937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AE7ED2-947B-4DF0-B8C5-42E4FDCD1EF1}" type="datetimeFigureOut">
              <a:rPr lang="en-GB" smtClean="0"/>
              <a:pPr/>
              <a:t>30/03/2016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174448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AE7ED2-947B-4DF0-B8C5-42E4FDCD1EF1}" type="datetimeFigureOut">
              <a:rPr lang="en-GB" smtClean="0"/>
              <a:pPr/>
              <a:t>30/03/2016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1747874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CAE7ED2-947B-4DF0-B8C5-42E4FDCD1EF1}" type="datetimeFigureOut">
              <a:rPr lang="en-GB" smtClean="0"/>
              <a:pPr/>
              <a:t>30/03/2016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230759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CAE7ED2-947B-4DF0-B8C5-42E4FDCD1EF1}" type="datetimeFigureOut">
              <a:rPr lang="en-GB" smtClean="0"/>
              <a:pPr/>
              <a:t>30/03/2016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340437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CAE7ED2-947B-4DF0-B8C5-42E4FDCD1EF1}" type="datetimeFigureOut">
              <a:rPr lang="en-GB" smtClean="0"/>
              <a:pPr/>
              <a:t>30/03/2016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1830824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AE7ED2-947B-4DF0-B8C5-42E4FDCD1EF1}" type="datetimeFigureOut">
              <a:rPr lang="en-GB" smtClean="0"/>
              <a:pPr/>
              <a:t>30/03/2016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3998334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AE7ED2-947B-4DF0-B8C5-42E4FDCD1EF1}" type="datetimeFigureOut">
              <a:rPr lang="en-GB" smtClean="0"/>
              <a:pPr/>
              <a:t>30/03/2016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269582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AE7ED2-947B-4DF0-B8C5-42E4FDCD1EF1}" type="datetimeFigureOut">
              <a:rPr lang="en-GB" smtClean="0"/>
              <a:pPr/>
              <a:t>30/03/2016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170344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E7ED2-947B-4DF0-B8C5-42E4FDCD1EF1}" type="datetimeFigureOut">
              <a:rPr lang="en-GB" smtClean="0"/>
              <a:pPr/>
              <a:t>30/03/2016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CF5EB-7303-4B7F-8B23-AFF6CCFD19B8}" type="slidenum">
              <a:rPr lang="en-GB" smtClean="0"/>
              <a:pPr/>
              <a:t>‹#›</a:t>
            </a:fld>
            <a:endParaRPr lang="en-GB"/>
          </a:p>
        </p:txBody>
      </p:sp>
    </p:spTree>
    <p:extLst>
      <p:ext uri="{BB962C8B-B14F-4D97-AF65-F5344CB8AC3E}">
        <p14:creationId xmlns:p14="http://schemas.microsoft.com/office/powerpoint/2010/main" xmlns="" val="2489867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gov.uk/government/uploads/system/uploads/attachment_data/file/469448/FGM-Mandatory-Reporting-procedural-info-FINAL.pdf" TargetMode="External"/><Relationship Id="rId2" Type="http://schemas.openxmlformats.org/officeDocument/2006/relationships/hyperlink" Target="http://www.cps.gov.uk/legal/d_to_g/female_genital_mutilatio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mailto:amh@dawsoncornwell.co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9255" y="4293096"/>
            <a:ext cx="6400800" cy="1973488"/>
          </a:xfrm>
        </p:spPr>
        <p:txBody>
          <a:bodyPr/>
          <a:lstStyle/>
          <a:p>
            <a:r>
              <a:rPr lang="en-GB" dirty="0" smtClean="0">
                <a:solidFill>
                  <a:schemeClr val="tx1"/>
                </a:solidFill>
                <a:latin typeface="+mj-lt"/>
              </a:rPr>
              <a:t>ANNE</a:t>
            </a:r>
            <a:r>
              <a:rPr lang="en-GB" sz="1200" dirty="0" smtClean="0">
                <a:solidFill>
                  <a:schemeClr val="tx1"/>
                </a:solidFill>
                <a:latin typeface="+mj-lt"/>
              </a:rPr>
              <a:t> </a:t>
            </a:r>
            <a:r>
              <a:rPr lang="en-GB" sz="2800" dirty="0" smtClean="0">
                <a:solidFill>
                  <a:schemeClr val="tx1"/>
                </a:solidFill>
                <a:latin typeface="+mj-lt"/>
              </a:rPr>
              <a:t>–</a:t>
            </a:r>
            <a:r>
              <a:rPr lang="en-GB" sz="1200" dirty="0" smtClean="0">
                <a:solidFill>
                  <a:schemeClr val="tx1"/>
                </a:solidFill>
                <a:latin typeface="+mj-lt"/>
              </a:rPr>
              <a:t> </a:t>
            </a:r>
            <a:r>
              <a:rPr lang="en-GB" dirty="0" smtClean="0">
                <a:solidFill>
                  <a:schemeClr val="tx1"/>
                </a:solidFill>
                <a:latin typeface="+mj-lt"/>
              </a:rPr>
              <a:t>MARIE HUTCHINSON</a:t>
            </a:r>
            <a:endParaRPr lang="en-GB" dirty="0">
              <a:solidFill>
                <a:schemeClr val="tx1"/>
              </a:solidFill>
              <a:latin typeface="+mj-lt"/>
            </a:endParaRPr>
          </a:p>
        </p:txBody>
      </p:sp>
      <p:sp>
        <p:nvSpPr>
          <p:cNvPr id="4" name="Title 1"/>
          <p:cNvSpPr>
            <a:spLocks noGrp="1"/>
          </p:cNvSpPr>
          <p:nvPr>
            <p:ph type="ctrTitle"/>
          </p:nvPr>
        </p:nvSpPr>
        <p:spPr>
          <a:xfrm>
            <a:off x="623455" y="188640"/>
            <a:ext cx="7772400" cy="3414241"/>
          </a:xfrm>
        </p:spPr>
        <p:txBody>
          <a:bodyPr>
            <a:normAutofit fontScale="90000"/>
          </a:bodyPr>
          <a:lstStyle/>
          <a:p>
            <a:r>
              <a:rPr lang="en-GB" b="1" dirty="0" smtClean="0"/>
              <a:t>The END FGM </a:t>
            </a:r>
            <a:br>
              <a:rPr lang="en-GB" b="1" dirty="0" smtClean="0"/>
            </a:br>
            <a:r>
              <a:rPr lang="en-GB" b="1" dirty="0" smtClean="0"/>
              <a:t>European Network</a:t>
            </a:r>
            <a:r>
              <a:rPr lang="en-GB" b="1" dirty="0"/>
              <a:t/>
            </a:r>
            <a:br>
              <a:rPr lang="en-GB" b="1" dirty="0"/>
            </a:br>
            <a:r>
              <a:rPr lang="en-GB" b="1" dirty="0" smtClean="0"/>
              <a:t>Brussels, 28 January 2016</a:t>
            </a:r>
            <a:br>
              <a:rPr lang="en-GB" b="1" dirty="0" smtClean="0"/>
            </a:br>
            <a:r>
              <a:rPr lang="en-GB" b="1" dirty="0"/>
              <a:t/>
            </a:r>
            <a:br>
              <a:rPr lang="en-GB" b="1" dirty="0"/>
            </a:br>
            <a:r>
              <a:rPr lang="en-GB" b="1" u="sng" dirty="0" smtClean="0"/>
              <a:t>Best Interests of the Child in FGM Related Cases</a:t>
            </a:r>
            <a:endParaRPr lang="en-GB" u="sng" dirty="0"/>
          </a:p>
        </p:txBody>
      </p:sp>
      <p:pic>
        <p:nvPicPr>
          <p:cNvPr id="5" name="Picture 4" descr="Dawson Cornwell logo"/>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99855" y="4875934"/>
            <a:ext cx="4419600" cy="514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688678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FGMPOs</a:t>
            </a:r>
            <a:endParaRPr lang="en-GB" b="1" dirty="0"/>
          </a:p>
        </p:txBody>
      </p:sp>
      <p:sp>
        <p:nvSpPr>
          <p:cNvPr id="3" name="Content Placeholder 2"/>
          <p:cNvSpPr>
            <a:spLocks noGrp="1"/>
          </p:cNvSpPr>
          <p:nvPr>
            <p:ph idx="1"/>
          </p:nvPr>
        </p:nvSpPr>
        <p:spPr/>
        <p:txBody>
          <a:bodyPr/>
          <a:lstStyle/>
          <a:p>
            <a:pPr marL="0" indent="0">
              <a:buNone/>
            </a:pPr>
            <a:r>
              <a:rPr lang="en-GB" i="1" dirty="0"/>
              <a:t>Power to make FGM protection </a:t>
            </a:r>
            <a:r>
              <a:rPr lang="en-GB" i="1" dirty="0" smtClean="0"/>
              <a:t>order:</a:t>
            </a:r>
            <a:endParaRPr lang="en-GB" i="1" dirty="0"/>
          </a:p>
          <a:p>
            <a:pPr algn="just"/>
            <a:r>
              <a:rPr lang="en-GB" dirty="0"/>
              <a:t>1(1)The court in England and Wales may make an order (an “FGM protection order”) for the purposes of— </a:t>
            </a:r>
          </a:p>
          <a:p>
            <a:pPr algn="just"/>
            <a:r>
              <a:rPr lang="en-GB" dirty="0"/>
              <a:t>(a)protecting a girl against the commission of a genital mutilation offence, or </a:t>
            </a:r>
          </a:p>
          <a:p>
            <a:pPr algn="just"/>
            <a:r>
              <a:rPr lang="en-GB" dirty="0"/>
              <a:t>(b)protecting a girl against whom any such offence has been committed.</a:t>
            </a:r>
          </a:p>
          <a:p>
            <a:endParaRPr lang="en-GB" dirty="0"/>
          </a:p>
        </p:txBody>
      </p:sp>
    </p:spTree>
    <p:extLst>
      <p:ext uri="{BB962C8B-B14F-4D97-AF65-F5344CB8AC3E}">
        <p14:creationId xmlns:p14="http://schemas.microsoft.com/office/powerpoint/2010/main" xmlns="" val="229564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Application  </a:t>
            </a:r>
            <a:endParaRPr lang="en-GB" b="1" dirty="0"/>
          </a:p>
        </p:txBody>
      </p:sp>
      <p:sp>
        <p:nvSpPr>
          <p:cNvPr id="3" name="Content Placeholder 2"/>
          <p:cNvSpPr>
            <a:spLocks noGrp="1"/>
          </p:cNvSpPr>
          <p:nvPr>
            <p:ph idx="1"/>
          </p:nvPr>
        </p:nvSpPr>
        <p:spPr/>
        <p:txBody>
          <a:bodyPr>
            <a:normAutofit lnSpcReduction="10000"/>
          </a:bodyPr>
          <a:lstStyle/>
          <a:p>
            <a:pPr marL="0" indent="0" algn="just">
              <a:buNone/>
            </a:pPr>
            <a:r>
              <a:rPr lang="en-GB" dirty="0"/>
              <a:t>An application may be </a:t>
            </a:r>
            <a:r>
              <a:rPr lang="en-GB" dirty="0" smtClean="0"/>
              <a:t>made:  </a:t>
            </a:r>
            <a:endParaRPr lang="en-GB" dirty="0"/>
          </a:p>
          <a:p>
            <a:pPr algn="just"/>
            <a:r>
              <a:rPr lang="en-GB" dirty="0" smtClean="0"/>
              <a:t>By the </a:t>
            </a:r>
            <a:r>
              <a:rPr lang="en-GB" dirty="0"/>
              <a:t>girl who is to be protected by the order, or </a:t>
            </a:r>
            <a:r>
              <a:rPr lang="en-GB" dirty="0" smtClean="0"/>
              <a:t>a </a:t>
            </a:r>
            <a:r>
              <a:rPr lang="en-GB" dirty="0"/>
              <a:t>relevant third party.</a:t>
            </a:r>
          </a:p>
          <a:p>
            <a:pPr algn="just"/>
            <a:r>
              <a:rPr lang="en-GB" dirty="0" smtClean="0"/>
              <a:t>Ex parte (without notice) </a:t>
            </a:r>
          </a:p>
          <a:p>
            <a:pPr algn="just"/>
            <a:r>
              <a:rPr lang="en-GB" dirty="0" smtClean="0"/>
              <a:t>At the county court or high court  </a:t>
            </a:r>
          </a:p>
          <a:p>
            <a:pPr algn="just"/>
            <a:r>
              <a:rPr lang="en-GB" dirty="0" smtClean="0"/>
              <a:t>Where there are complex issues and ancillary orders such as passport orders are required, the application </a:t>
            </a:r>
            <a:r>
              <a:rPr lang="en-GB" b="1" u="sng" dirty="0" smtClean="0"/>
              <a:t>must</a:t>
            </a:r>
            <a:r>
              <a:rPr lang="en-GB" dirty="0" smtClean="0"/>
              <a:t> be made at the High court. </a:t>
            </a:r>
          </a:p>
          <a:p>
            <a:endParaRPr lang="en-GB" dirty="0"/>
          </a:p>
        </p:txBody>
      </p:sp>
    </p:spTree>
    <p:extLst>
      <p:ext uri="{BB962C8B-B14F-4D97-AF65-F5344CB8AC3E}">
        <p14:creationId xmlns:p14="http://schemas.microsoft.com/office/powerpoint/2010/main" xmlns="" val="1548798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High Court Jurisdiction </a:t>
            </a:r>
            <a:endParaRPr lang="en-GB" b="1" dirty="0"/>
          </a:p>
        </p:txBody>
      </p:sp>
      <p:sp>
        <p:nvSpPr>
          <p:cNvPr id="3" name="Content Placeholder 2"/>
          <p:cNvSpPr>
            <a:spLocks noGrp="1"/>
          </p:cNvSpPr>
          <p:nvPr>
            <p:ph idx="1"/>
          </p:nvPr>
        </p:nvSpPr>
        <p:spPr/>
        <p:txBody>
          <a:bodyPr>
            <a:normAutofit fontScale="85000" lnSpcReduction="10000"/>
          </a:bodyPr>
          <a:lstStyle/>
          <a:p>
            <a:pPr algn="just"/>
            <a:r>
              <a:rPr lang="en-GB" dirty="0"/>
              <a:t>Court has wide powers under inherent jurisdiction, where the children is court of jurisdiction and at risk of FGM, they need to be involved ay High Court. </a:t>
            </a:r>
          </a:p>
          <a:p>
            <a:pPr algn="just"/>
            <a:endParaRPr lang="en-GB" dirty="0"/>
          </a:p>
          <a:p>
            <a:pPr algn="just"/>
            <a:r>
              <a:rPr lang="pt-BR" u="sng" dirty="0"/>
              <a:t>A</a:t>
            </a:r>
            <a:r>
              <a:rPr lang="pt-BR" dirty="0"/>
              <a:t> v </a:t>
            </a:r>
            <a:r>
              <a:rPr lang="pt-BR" u="sng" dirty="0" smtClean="0"/>
              <a:t>A</a:t>
            </a:r>
            <a:r>
              <a:rPr lang="pt-BR" dirty="0" smtClean="0"/>
              <a:t> [</a:t>
            </a:r>
            <a:r>
              <a:rPr lang="pt-BR" dirty="0"/>
              <a:t>2013] EWHC 3554 (Fam) </a:t>
            </a:r>
            <a:r>
              <a:rPr lang="pt-BR" dirty="0" smtClean="0"/>
              <a:t>– </a:t>
            </a:r>
            <a:r>
              <a:rPr lang="en-GB" dirty="0" smtClean="0"/>
              <a:t>extended the jurisdiction to state that </a:t>
            </a:r>
            <a:r>
              <a:rPr lang="en-GB" dirty="0"/>
              <a:t>if you have a British national overseas you still have </a:t>
            </a:r>
            <a:r>
              <a:rPr lang="en-GB" dirty="0" smtClean="0"/>
              <a:t>jurisdiction. This is a useful </a:t>
            </a:r>
            <a:r>
              <a:rPr lang="en-GB" dirty="0"/>
              <a:t>tool in FGM cases where child is a British national but may not have lived here or not lived here for a long time or has </a:t>
            </a:r>
            <a:r>
              <a:rPr lang="en-GB" dirty="0" smtClean="0"/>
              <a:t>lawfully been </a:t>
            </a:r>
            <a:r>
              <a:rPr lang="en-GB" dirty="0"/>
              <a:t>sent </a:t>
            </a:r>
            <a:r>
              <a:rPr lang="en-GB" dirty="0" smtClean="0"/>
              <a:t>to another jurisdiction and the </a:t>
            </a:r>
            <a:r>
              <a:rPr lang="en-GB" dirty="0"/>
              <a:t>child </a:t>
            </a:r>
            <a:r>
              <a:rPr lang="en-GB" dirty="0" smtClean="0"/>
              <a:t>becomes </a:t>
            </a:r>
            <a:r>
              <a:rPr lang="en-GB" dirty="0"/>
              <a:t>at risk of FGM </a:t>
            </a:r>
          </a:p>
          <a:p>
            <a:endParaRPr lang="en-GB" dirty="0"/>
          </a:p>
        </p:txBody>
      </p:sp>
    </p:spTree>
    <p:extLst>
      <p:ext uri="{BB962C8B-B14F-4D97-AF65-F5344CB8AC3E}">
        <p14:creationId xmlns:p14="http://schemas.microsoft.com/office/powerpoint/2010/main" xmlns="" val="347153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High Court Orders </a:t>
            </a:r>
            <a:endParaRPr lang="en-GB" b="1" dirty="0"/>
          </a:p>
        </p:txBody>
      </p:sp>
      <p:sp>
        <p:nvSpPr>
          <p:cNvPr id="3" name="Content Placeholder 2"/>
          <p:cNvSpPr>
            <a:spLocks noGrp="1"/>
          </p:cNvSpPr>
          <p:nvPr>
            <p:ph idx="1"/>
          </p:nvPr>
        </p:nvSpPr>
        <p:spPr/>
        <p:txBody>
          <a:bodyPr>
            <a:normAutofit lnSpcReduction="10000"/>
          </a:bodyPr>
          <a:lstStyle/>
          <a:p>
            <a:pPr marL="0" indent="0" algn="just">
              <a:buNone/>
            </a:pPr>
            <a:r>
              <a:rPr lang="en-GB" dirty="0" smtClean="0"/>
              <a:t>If the application is made at the High Court we can protect a girl by obtaining the following orders if required: </a:t>
            </a:r>
          </a:p>
          <a:p>
            <a:pPr algn="just"/>
            <a:r>
              <a:rPr lang="en-GB" dirty="0" smtClean="0"/>
              <a:t>Prohibition of the FGM procedure taking place </a:t>
            </a:r>
          </a:p>
          <a:p>
            <a:pPr algn="just"/>
            <a:r>
              <a:rPr lang="en-GB" dirty="0" smtClean="0"/>
              <a:t>Passport order to prevent the removal of the girl from the jurisdiction </a:t>
            </a:r>
          </a:p>
          <a:p>
            <a:pPr algn="just"/>
            <a:r>
              <a:rPr lang="en-GB" dirty="0" smtClean="0"/>
              <a:t>Return to the UK if she has already been removed </a:t>
            </a:r>
          </a:p>
          <a:p>
            <a:pPr algn="just"/>
            <a:r>
              <a:rPr lang="en-GB" dirty="0" smtClean="0"/>
              <a:t>Port Alerts can be put in place </a:t>
            </a:r>
            <a:endParaRPr lang="en-GB" dirty="0"/>
          </a:p>
        </p:txBody>
      </p:sp>
    </p:spTree>
    <p:extLst>
      <p:ext uri="{BB962C8B-B14F-4D97-AF65-F5344CB8AC3E}">
        <p14:creationId xmlns:p14="http://schemas.microsoft.com/office/powerpoint/2010/main" xmlns="" val="2516596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Case Study </a:t>
            </a:r>
            <a:endParaRPr lang="en-GB" b="1" dirty="0"/>
          </a:p>
        </p:txBody>
      </p:sp>
      <p:sp>
        <p:nvSpPr>
          <p:cNvPr id="3" name="Content Placeholder 2"/>
          <p:cNvSpPr>
            <a:spLocks noGrp="1"/>
          </p:cNvSpPr>
          <p:nvPr>
            <p:ph idx="1"/>
          </p:nvPr>
        </p:nvSpPr>
        <p:spPr/>
        <p:txBody>
          <a:bodyPr>
            <a:normAutofit fontScale="85000" lnSpcReduction="20000"/>
          </a:bodyPr>
          <a:lstStyle/>
          <a:p>
            <a:pPr algn="just"/>
            <a:r>
              <a:rPr lang="en-GB" dirty="0" smtClean="0"/>
              <a:t>There was a British girl of age 7, she was ethnically Somalian. </a:t>
            </a:r>
          </a:p>
          <a:p>
            <a:pPr algn="just"/>
            <a:r>
              <a:rPr lang="en-GB" dirty="0" smtClean="0"/>
              <a:t>Her primary carer was her maternal aunt and father. Her mother was in Somalia. </a:t>
            </a:r>
          </a:p>
          <a:p>
            <a:pPr algn="just"/>
            <a:r>
              <a:rPr lang="en-GB" dirty="0" smtClean="0"/>
              <a:t>The mother returned from Somalia and stated she wanted to care for the daughter. </a:t>
            </a:r>
          </a:p>
          <a:p>
            <a:pPr algn="just"/>
            <a:r>
              <a:rPr lang="en-GB" dirty="0" smtClean="0"/>
              <a:t>She removed the daughter from the maternal aunt’s care and took her to Somalia. </a:t>
            </a:r>
          </a:p>
          <a:p>
            <a:pPr algn="just"/>
            <a:r>
              <a:rPr lang="en-GB" dirty="0" smtClean="0"/>
              <a:t>The girl was at risk of FGM, as her mother and maternal aunt had undergone the procedure and this was viewed as a normal practice in the family. </a:t>
            </a:r>
          </a:p>
          <a:p>
            <a:pPr algn="just"/>
            <a:r>
              <a:rPr lang="en-GB" dirty="0" smtClean="0"/>
              <a:t>Father issues FGM and </a:t>
            </a:r>
            <a:r>
              <a:rPr lang="en-GB" dirty="0" err="1" smtClean="0"/>
              <a:t>Wardship</a:t>
            </a:r>
            <a:r>
              <a:rPr lang="en-GB" dirty="0" smtClean="0"/>
              <a:t> proceedings. </a:t>
            </a:r>
          </a:p>
          <a:p>
            <a:endParaRPr lang="en-GB" dirty="0"/>
          </a:p>
        </p:txBody>
      </p:sp>
    </p:spTree>
    <p:extLst>
      <p:ext uri="{BB962C8B-B14F-4D97-AF65-F5344CB8AC3E}">
        <p14:creationId xmlns:p14="http://schemas.microsoft.com/office/powerpoint/2010/main" xmlns="" val="3928740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Case </a:t>
            </a:r>
            <a:r>
              <a:rPr lang="en-GB" b="1" dirty="0" smtClean="0"/>
              <a:t>Study Continued  </a:t>
            </a:r>
            <a:endParaRPr lang="en-GB" dirty="0"/>
          </a:p>
        </p:txBody>
      </p:sp>
      <p:sp>
        <p:nvSpPr>
          <p:cNvPr id="3" name="Content Placeholder 2"/>
          <p:cNvSpPr>
            <a:spLocks noGrp="1"/>
          </p:cNvSpPr>
          <p:nvPr>
            <p:ph idx="1"/>
          </p:nvPr>
        </p:nvSpPr>
        <p:spPr/>
        <p:txBody>
          <a:bodyPr/>
          <a:lstStyle/>
          <a:p>
            <a:pPr marL="0" indent="0" algn="just">
              <a:buNone/>
            </a:pPr>
            <a:r>
              <a:rPr lang="en-GB" dirty="0"/>
              <a:t>We obtained </a:t>
            </a:r>
            <a:r>
              <a:rPr lang="en-GB" dirty="0" smtClean="0"/>
              <a:t>the following orders: </a:t>
            </a:r>
          </a:p>
          <a:p>
            <a:pPr algn="just"/>
            <a:r>
              <a:rPr lang="en-GB" dirty="0" smtClean="0"/>
              <a:t>FGM orders to prevent the procedure </a:t>
            </a:r>
          </a:p>
          <a:p>
            <a:pPr algn="just"/>
            <a:r>
              <a:rPr lang="en-GB" dirty="0" err="1" smtClean="0"/>
              <a:t>Wardship</a:t>
            </a:r>
            <a:r>
              <a:rPr lang="en-GB" dirty="0" smtClean="0"/>
              <a:t> order for return of the girl to the UK</a:t>
            </a:r>
          </a:p>
          <a:p>
            <a:pPr algn="just"/>
            <a:r>
              <a:rPr lang="en-GB" dirty="0" smtClean="0"/>
              <a:t>We were able to obtain a passport order against the maternal aunt in order to find out the location of the child </a:t>
            </a:r>
            <a:endParaRPr lang="en-GB" dirty="0"/>
          </a:p>
          <a:p>
            <a:pPr marL="0" indent="0">
              <a:buNone/>
            </a:pPr>
            <a:endParaRPr lang="en-GB" dirty="0"/>
          </a:p>
        </p:txBody>
      </p:sp>
    </p:spTree>
    <p:extLst>
      <p:ext uri="{BB962C8B-B14F-4D97-AF65-F5344CB8AC3E}">
        <p14:creationId xmlns:p14="http://schemas.microsoft.com/office/powerpoint/2010/main" xmlns="" val="4046410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324" y="53752"/>
            <a:ext cx="8229600" cy="1143000"/>
          </a:xfrm>
        </p:spPr>
        <p:txBody>
          <a:bodyPr/>
          <a:lstStyle/>
          <a:p>
            <a:r>
              <a:rPr lang="en-GB" b="1" dirty="0" smtClean="0"/>
              <a:t>FGMPO Court Order</a:t>
            </a:r>
            <a:endParaRPr lang="en-GB" b="1"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16016" y="891394"/>
            <a:ext cx="4032448" cy="5702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95536" y="891394"/>
            <a:ext cx="3960440" cy="55982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xmlns="" val="1907679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9342"/>
            <a:ext cx="8229600" cy="1143000"/>
          </a:xfrm>
        </p:spPr>
        <p:txBody>
          <a:bodyPr/>
          <a:lstStyle/>
          <a:p>
            <a:r>
              <a:rPr lang="en-GB" b="1" dirty="0" err="1" smtClean="0"/>
              <a:t>Wardship</a:t>
            </a:r>
            <a:r>
              <a:rPr lang="en-GB" b="1" dirty="0" smtClean="0"/>
              <a:t> Order</a:t>
            </a:r>
            <a:endParaRPr lang="en-GB" b="1" dirty="0"/>
          </a:p>
        </p:txBody>
      </p:sp>
      <p:pic>
        <p:nvPicPr>
          <p:cNvPr id="2052" name="Picture 4"/>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3568" y="1052737"/>
            <a:ext cx="3888432" cy="52568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932040" y="1192430"/>
            <a:ext cx="3240360" cy="51171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73246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496" y="332656"/>
            <a:ext cx="3927448" cy="61206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067944" y="260648"/>
            <a:ext cx="4313768" cy="62646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511370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30400" y="723900"/>
            <a:ext cx="5281613" cy="5413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48431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Child Protection Issues</a:t>
            </a:r>
            <a:endParaRPr lang="en-GB" b="1" dirty="0"/>
          </a:p>
        </p:txBody>
      </p:sp>
      <p:sp>
        <p:nvSpPr>
          <p:cNvPr id="3" name="Content Placeholder 2"/>
          <p:cNvSpPr>
            <a:spLocks noGrp="1"/>
          </p:cNvSpPr>
          <p:nvPr>
            <p:ph idx="1"/>
          </p:nvPr>
        </p:nvSpPr>
        <p:spPr/>
        <p:txBody>
          <a:bodyPr>
            <a:normAutofit fontScale="92500" lnSpcReduction="10000"/>
          </a:bodyPr>
          <a:lstStyle/>
          <a:p>
            <a:r>
              <a:rPr lang="en-GB" sz="3000" dirty="0" smtClean="0"/>
              <a:t>The introduction of specific civil remedies to protect victims or potential victims of FGM should not be viewed as a replacement for child protection measures. </a:t>
            </a:r>
          </a:p>
          <a:p>
            <a:r>
              <a:rPr lang="en-GB" sz="3000" dirty="0" smtClean="0"/>
              <a:t>It would be highly unusual where there is a real threat of FGM where it has occurred where the general child protection jurisdiction was not also invoked. </a:t>
            </a:r>
          </a:p>
          <a:p>
            <a:r>
              <a:rPr lang="en-GB" sz="3000" dirty="0" smtClean="0"/>
              <a:t>In England and Wales our starting point would be the Children Act 1989. If the child is abroad it will be the </a:t>
            </a:r>
            <a:r>
              <a:rPr lang="en-GB" sz="3000" dirty="0" err="1" smtClean="0"/>
              <a:t>Wardship</a:t>
            </a:r>
            <a:r>
              <a:rPr lang="en-GB" sz="3000" dirty="0" smtClean="0"/>
              <a:t>/Inherent Jurisdiction.</a:t>
            </a:r>
          </a:p>
          <a:p>
            <a:endParaRPr lang="en-GB" dirty="0" smtClean="0"/>
          </a:p>
          <a:p>
            <a:endParaRPr lang="en-GB" dirty="0"/>
          </a:p>
        </p:txBody>
      </p:sp>
    </p:spTree>
    <p:extLst>
      <p:ext uri="{BB962C8B-B14F-4D97-AF65-F5344CB8AC3E}">
        <p14:creationId xmlns:p14="http://schemas.microsoft.com/office/powerpoint/2010/main" xmlns="" val="1771176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FGMPO </a:t>
            </a:r>
            <a:endParaRPr lang="en-GB" b="1" dirty="0"/>
          </a:p>
        </p:txBody>
      </p:sp>
      <p:sp>
        <p:nvSpPr>
          <p:cNvPr id="3" name="Content Placeholder 2"/>
          <p:cNvSpPr>
            <a:spLocks noGrp="1"/>
          </p:cNvSpPr>
          <p:nvPr>
            <p:ph idx="1"/>
          </p:nvPr>
        </p:nvSpPr>
        <p:spPr/>
        <p:txBody>
          <a:bodyPr>
            <a:normAutofit fontScale="92500" lnSpcReduction="10000"/>
          </a:bodyPr>
          <a:lstStyle/>
          <a:p>
            <a:pPr algn="just"/>
            <a:r>
              <a:rPr lang="en-GB" dirty="0"/>
              <a:t>It is possible to envisage </a:t>
            </a:r>
            <a:r>
              <a:rPr lang="en-GB" dirty="0" smtClean="0"/>
              <a:t>a </a:t>
            </a:r>
            <a:r>
              <a:rPr lang="en-GB" dirty="0"/>
              <a:t>situation where </a:t>
            </a:r>
            <a:r>
              <a:rPr lang="en-GB" dirty="0" smtClean="0"/>
              <a:t>in all </a:t>
            </a:r>
            <a:r>
              <a:rPr lang="en-GB" dirty="0"/>
              <a:t>other respects </a:t>
            </a:r>
            <a:r>
              <a:rPr lang="en-GB" dirty="0" smtClean="0"/>
              <a:t>the parents </a:t>
            </a:r>
            <a:r>
              <a:rPr lang="en-GB" dirty="0"/>
              <a:t>are good parents and there are no other risks </a:t>
            </a:r>
            <a:r>
              <a:rPr lang="en-GB" dirty="0" smtClean="0"/>
              <a:t>should that child remain </a:t>
            </a:r>
            <a:r>
              <a:rPr lang="en-GB" dirty="0"/>
              <a:t>in the family home with the parents. </a:t>
            </a:r>
            <a:endParaRPr lang="en-GB" dirty="0" smtClean="0"/>
          </a:p>
          <a:p>
            <a:pPr marL="0" indent="0" algn="just">
              <a:buNone/>
            </a:pPr>
            <a:endParaRPr lang="en-GB" dirty="0" smtClean="0"/>
          </a:p>
          <a:p>
            <a:pPr algn="just"/>
            <a:r>
              <a:rPr lang="en-GB" dirty="0" smtClean="0"/>
              <a:t>THE </a:t>
            </a:r>
            <a:r>
              <a:rPr lang="en-GB" dirty="0"/>
              <a:t>FGMPO should prevent </a:t>
            </a:r>
            <a:r>
              <a:rPr lang="en-GB" dirty="0" smtClean="0"/>
              <a:t>any </a:t>
            </a:r>
            <a:r>
              <a:rPr lang="en-GB" dirty="0"/>
              <a:t>risk of FGM in the future, the child could live with the family, so </a:t>
            </a:r>
            <a:r>
              <a:rPr lang="en-GB" dirty="0" smtClean="0"/>
              <a:t>long as the </a:t>
            </a:r>
            <a:r>
              <a:rPr lang="en-GB" dirty="0"/>
              <a:t>parents accept the </a:t>
            </a:r>
            <a:r>
              <a:rPr lang="en-GB" dirty="0" smtClean="0"/>
              <a:t>action is wrong, co-operate with authorities and support workers, and submit to an order.</a:t>
            </a:r>
            <a:endParaRPr lang="en-GB" dirty="0"/>
          </a:p>
        </p:txBody>
      </p:sp>
    </p:spTree>
    <p:extLst>
      <p:ext uri="{BB962C8B-B14F-4D97-AF65-F5344CB8AC3E}">
        <p14:creationId xmlns:p14="http://schemas.microsoft.com/office/powerpoint/2010/main" xmlns="" val="2626028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Mandatory Duty </a:t>
            </a:r>
            <a:r>
              <a:rPr lang="en-GB" b="1" dirty="0"/>
              <a:t>to notify police of female genital mutilation</a:t>
            </a:r>
          </a:p>
        </p:txBody>
      </p:sp>
      <p:sp>
        <p:nvSpPr>
          <p:cNvPr id="3" name="Content Placeholder 2"/>
          <p:cNvSpPr>
            <a:spLocks noGrp="1"/>
          </p:cNvSpPr>
          <p:nvPr>
            <p:ph idx="1"/>
          </p:nvPr>
        </p:nvSpPr>
        <p:spPr/>
        <p:txBody>
          <a:bodyPr>
            <a:normAutofit/>
          </a:bodyPr>
          <a:lstStyle/>
          <a:p>
            <a:pPr algn="just"/>
            <a:endParaRPr lang="en-GB" dirty="0" smtClean="0"/>
          </a:p>
          <a:p>
            <a:pPr algn="just"/>
            <a:endParaRPr lang="en-GB" dirty="0"/>
          </a:p>
          <a:p>
            <a:pPr algn="just"/>
            <a:r>
              <a:rPr lang="en-GB" dirty="0" smtClean="0"/>
              <a:t>There is now a mandatory duty to notify the police of FGM. </a:t>
            </a:r>
          </a:p>
          <a:p>
            <a:pPr marL="0" indent="0" algn="just">
              <a:buNone/>
            </a:pPr>
            <a:endParaRPr lang="en-GB" dirty="0" smtClean="0"/>
          </a:p>
          <a:p>
            <a:pPr marL="0" indent="0" algn="just">
              <a:buNone/>
            </a:pPr>
            <a:endParaRPr lang="en-GB" b="1" dirty="0"/>
          </a:p>
        </p:txBody>
      </p:sp>
    </p:spTree>
    <p:extLst>
      <p:ext uri="{BB962C8B-B14F-4D97-AF65-F5344CB8AC3E}">
        <p14:creationId xmlns:p14="http://schemas.microsoft.com/office/powerpoint/2010/main" xmlns="" val="3157779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Section 5B </a:t>
            </a:r>
            <a:r>
              <a:rPr lang="en-GB" b="1" dirty="0"/>
              <a:t>Duty to notify police of female genital </a:t>
            </a:r>
            <a:r>
              <a:rPr lang="en-GB" b="1" dirty="0" smtClean="0"/>
              <a:t>mutilation</a:t>
            </a:r>
            <a:r>
              <a:rPr lang="en-GB" i="1" dirty="0"/>
              <a:t/>
            </a:r>
            <a:br>
              <a:rPr lang="en-GB" i="1" dirty="0"/>
            </a:br>
            <a:r>
              <a:rPr lang="en-GB" dirty="0" smtClean="0"/>
              <a:t> </a:t>
            </a:r>
            <a:endParaRPr lang="en-GB" dirty="0"/>
          </a:p>
        </p:txBody>
      </p:sp>
      <p:sp>
        <p:nvSpPr>
          <p:cNvPr id="3" name="Content Placeholder 2"/>
          <p:cNvSpPr>
            <a:spLocks noGrp="1"/>
          </p:cNvSpPr>
          <p:nvPr>
            <p:ph idx="1"/>
          </p:nvPr>
        </p:nvSpPr>
        <p:spPr/>
        <p:txBody>
          <a:bodyPr/>
          <a:lstStyle/>
          <a:p>
            <a:pPr algn="just"/>
            <a:r>
              <a:rPr lang="en-GB" dirty="0"/>
              <a:t>(1)A person who works in a regulated profession in England and Wales must make a notification under this section (an “FGM notification”) if, in the course of his or her work in the </a:t>
            </a:r>
            <a:r>
              <a:rPr lang="en-GB" b="1" dirty="0"/>
              <a:t>profession</a:t>
            </a:r>
            <a:r>
              <a:rPr lang="en-GB" dirty="0"/>
              <a:t>, the person </a:t>
            </a:r>
            <a:r>
              <a:rPr lang="en-GB" b="1" dirty="0"/>
              <a:t>discovers</a:t>
            </a:r>
            <a:r>
              <a:rPr lang="en-GB" dirty="0"/>
              <a:t> that an act of female genital mutilation appears to have been carried out on a girl who is aged under 18. </a:t>
            </a:r>
          </a:p>
          <a:p>
            <a:endParaRPr lang="en-GB" dirty="0"/>
          </a:p>
        </p:txBody>
      </p:sp>
    </p:spTree>
    <p:extLst>
      <p:ext uri="{BB962C8B-B14F-4D97-AF65-F5344CB8AC3E}">
        <p14:creationId xmlns:p14="http://schemas.microsoft.com/office/powerpoint/2010/main" xmlns="" val="3889086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Professionals Effected </a:t>
            </a:r>
            <a:endParaRPr lang="en-GB"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GB" dirty="0" smtClean="0"/>
              <a:t>A </a:t>
            </a:r>
            <a:r>
              <a:rPr lang="en-GB" dirty="0"/>
              <a:t>person works in a “regulated profession” if the person is— </a:t>
            </a:r>
            <a:endParaRPr lang="en-GB" dirty="0" smtClean="0"/>
          </a:p>
          <a:p>
            <a:pPr marL="0" indent="0" algn="just">
              <a:buNone/>
            </a:pPr>
            <a:endParaRPr lang="en-GB" dirty="0"/>
          </a:p>
          <a:p>
            <a:pPr algn="just"/>
            <a:r>
              <a:rPr lang="en-GB" dirty="0"/>
              <a:t>(</a:t>
            </a:r>
            <a:r>
              <a:rPr lang="en-GB" dirty="0" err="1"/>
              <a:t>i</a:t>
            </a:r>
            <a:r>
              <a:rPr lang="en-GB" dirty="0"/>
              <a:t>)a healthcare professional, </a:t>
            </a:r>
            <a:r>
              <a:rPr lang="en-GB" dirty="0" smtClean="0"/>
              <a:t>(a </a:t>
            </a:r>
            <a:r>
              <a:rPr lang="en-GB" dirty="0"/>
              <a:t>person registered with any of the regulatory bodies mentioned in section 25(3) of the National Health Service Reform and Health Care Professions Act 2002 (bodies within remit of the Professional Standards Authority for Health and Social Care</a:t>
            </a:r>
            <a:r>
              <a:rPr lang="en-GB" dirty="0" smtClean="0"/>
              <a:t>) )</a:t>
            </a:r>
            <a:endParaRPr lang="en-GB" dirty="0"/>
          </a:p>
          <a:p>
            <a:pPr algn="just"/>
            <a:r>
              <a:rPr lang="en-GB" dirty="0"/>
              <a:t>(ii)a teacher, or </a:t>
            </a:r>
          </a:p>
          <a:p>
            <a:pPr algn="just"/>
            <a:r>
              <a:rPr lang="en-GB" dirty="0"/>
              <a:t>(iii)a social care worker in Wales; </a:t>
            </a:r>
          </a:p>
          <a:p>
            <a:pPr marL="0" indent="0">
              <a:buNone/>
            </a:pPr>
            <a:endParaRPr lang="en-GB" dirty="0"/>
          </a:p>
        </p:txBody>
      </p:sp>
    </p:spTree>
    <p:extLst>
      <p:ext uri="{BB962C8B-B14F-4D97-AF65-F5344CB8AC3E}">
        <p14:creationId xmlns:p14="http://schemas.microsoft.com/office/powerpoint/2010/main" xmlns="" val="3098184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Duty Arises at Point of ‘Discovery’</a:t>
            </a:r>
            <a:endParaRPr lang="en-GB" b="1"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A </a:t>
            </a:r>
            <a:r>
              <a:rPr lang="en-GB" dirty="0"/>
              <a:t>person “discovers” that an act of female genital mutilation appears to have been carried out on a girl in either of the following two cases.</a:t>
            </a:r>
          </a:p>
          <a:p>
            <a:pPr marL="514350" indent="-514350" algn="just">
              <a:buAutoNum type="arabicPeriod"/>
            </a:pPr>
            <a:r>
              <a:rPr lang="en-GB" dirty="0" smtClean="0"/>
              <a:t>Where </a:t>
            </a:r>
            <a:r>
              <a:rPr lang="en-GB" dirty="0"/>
              <a:t>the girl informs the person that an act of female genital mutilation (however described) has been carried out on her</a:t>
            </a:r>
            <a:r>
              <a:rPr lang="en-GB" dirty="0" smtClean="0"/>
              <a:t>.</a:t>
            </a:r>
          </a:p>
          <a:p>
            <a:pPr marL="0" indent="0" algn="just">
              <a:buNone/>
            </a:pPr>
            <a:r>
              <a:rPr lang="en-GB" dirty="0" smtClean="0"/>
              <a:t>2. Where</a:t>
            </a:r>
            <a:r>
              <a:rPr lang="en-GB" dirty="0"/>
              <a:t>— </a:t>
            </a:r>
          </a:p>
          <a:p>
            <a:pPr algn="just"/>
            <a:r>
              <a:rPr lang="en-GB" dirty="0"/>
              <a:t>(a)the person observes physical signs on the girl appearing to show that an act of female genital mutilation has been carried out on her, and </a:t>
            </a:r>
          </a:p>
          <a:p>
            <a:pPr algn="just"/>
            <a:r>
              <a:rPr lang="en-GB" dirty="0"/>
              <a:t>(b)the person has no reason to believe that the act was, or was part of, a surgical operation within section 1(2)(a) or (b).</a:t>
            </a:r>
          </a:p>
          <a:p>
            <a:pPr marL="514350" indent="-514350">
              <a:buAutoNum type="arabicPeriod"/>
            </a:pPr>
            <a:endParaRPr lang="en-GB" dirty="0" smtClean="0"/>
          </a:p>
          <a:p>
            <a:pPr marL="514350" indent="-514350">
              <a:buAutoNum type="arabicPeriod"/>
            </a:pPr>
            <a:endParaRPr lang="en-GB" dirty="0"/>
          </a:p>
          <a:p>
            <a:endParaRPr lang="en-GB" dirty="0"/>
          </a:p>
        </p:txBody>
      </p:sp>
    </p:spTree>
    <p:extLst>
      <p:ext uri="{BB962C8B-B14F-4D97-AF65-F5344CB8AC3E}">
        <p14:creationId xmlns:p14="http://schemas.microsoft.com/office/powerpoint/2010/main" xmlns="" val="4055865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Notification Procedure</a:t>
            </a:r>
            <a:endParaRPr lang="en-GB" b="1"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t>Under Section 5B(5) the following procedure is to be followed </a:t>
            </a:r>
          </a:p>
          <a:p>
            <a:pPr marL="0" indent="0">
              <a:buNone/>
            </a:pPr>
            <a:r>
              <a:rPr lang="en-GB" dirty="0" smtClean="0"/>
              <a:t>An </a:t>
            </a:r>
            <a:r>
              <a:rPr lang="en-GB" dirty="0"/>
              <a:t>FGM notification— </a:t>
            </a:r>
          </a:p>
          <a:p>
            <a:pPr algn="just"/>
            <a:r>
              <a:rPr lang="en-GB" dirty="0"/>
              <a:t>(a)is to be made to the chief officer of police for the area in which the girl resides; </a:t>
            </a:r>
          </a:p>
          <a:p>
            <a:pPr algn="just"/>
            <a:r>
              <a:rPr lang="en-GB" dirty="0"/>
              <a:t>(b)</a:t>
            </a:r>
            <a:r>
              <a:rPr lang="en-GB" b="1" u="sng" dirty="0"/>
              <a:t>must</a:t>
            </a:r>
            <a:r>
              <a:rPr lang="en-GB" dirty="0"/>
              <a:t> identify the girl and explain why the notification is made; </a:t>
            </a:r>
          </a:p>
          <a:p>
            <a:pPr algn="just"/>
            <a:r>
              <a:rPr lang="en-GB" dirty="0"/>
              <a:t>(c)</a:t>
            </a:r>
            <a:r>
              <a:rPr lang="en-GB" b="1" u="sng" dirty="0"/>
              <a:t>must</a:t>
            </a:r>
            <a:r>
              <a:rPr lang="en-GB" dirty="0"/>
              <a:t> be made before the end of one month from the time when the person making the notification first discovers that an act of female genital mutilation appears to have been carried out on the girl; </a:t>
            </a:r>
          </a:p>
          <a:p>
            <a:pPr algn="just"/>
            <a:r>
              <a:rPr lang="en-GB" dirty="0"/>
              <a:t>(d)may be made orally or in writing.</a:t>
            </a:r>
          </a:p>
          <a:p>
            <a:endParaRPr lang="en-GB" dirty="0"/>
          </a:p>
        </p:txBody>
      </p:sp>
    </p:spTree>
    <p:extLst>
      <p:ext uri="{BB962C8B-B14F-4D97-AF65-F5344CB8AC3E}">
        <p14:creationId xmlns:p14="http://schemas.microsoft.com/office/powerpoint/2010/main" xmlns="" val="3273665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When the duty does not apply</a:t>
            </a:r>
            <a:endParaRPr lang="en-GB" b="1" dirty="0"/>
          </a:p>
        </p:txBody>
      </p:sp>
      <p:sp>
        <p:nvSpPr>
          <p:cNvPr id="3" name="Content Placeholder 2"/>
          <p:cNvSpPr>
            <a:spLocks noGrp="1"/>
          </p:cNvSpPr>
          <p:nvPr>
            <p:ph idx="1"/>
          </p:nvPr>
        </p:nvSpPr>
        <p:spPr/>
        <p:txBody>
          <a:bodyPr>
            <a:normAutofit fontScale="92500" lnSpcReduction="10000"/>
          </a:bodyPr>
          <a:lstStyle/>
          <a:p>
            <a:pPr algn="just"/>
            <a:r>
              <a:rPr lang="en-GB" dirty="0"/>
              <a:t>(6)The duty of a person working in a particular regulated profession to make an FGM notification does not apply if the person has </a:t>
            </a:r>
            <a:r>
              <a:rPr lang="en-GB" b="1" dirty="0"/>
              <a:t>reason</a:t>
            </a:r>
            <a:r>
              <a:rPr lang="en-GB" dirty="0"/>
              <a:t> to believe that another person working in that profession has previously made an FGM notification in connection with the same act of female genital mutilation. </a:t>
            </a:r>
          </a:p>
          <a:p>
            <a:pPr algn="just"/>
            <a:r>
              <a:rPr lang="en-GB" dirty="0" smtClean="0"/>
              <a:t>This will have to be a substantial reason. Therefore to be on the safe side, it is better to report the matter then not act. </a:t>
            </a:r>
            <a:endParaRPr lang="en-GB" dirty="0"/>
          </a:p>
        </p:txBody>
      </p:sp>
      <p:cxnSp>
        <p:nvCxnSpPr>
          <p:cNvPr id="4" name="Straight Connector 3"/>
          <p:cNvCxnSpPr>
            <a:cxnSpLocks noChangeShapeType="1"/>
          </p:cNvCxnSpPr>
          <p:nvPr/>
        </p:nvCxnSpPr>
        <p:spPr bwMode="auto">
          <a:xfrm>
            <a:off x="10953751" y="10125076"/>
            <a:ext cx="0" cy="250190"/>
          </a:xfrm>
          <a:prstGeom prst="line">
            <a:avLst/>
          </a:prstGeom>
          <a:noFill/>
          <a:ln w="6350">
            <a:solidFill>
              <a:srgbClr val="050505"/>
            </a:solidFill>
            <a:prstDash val="solid"/>
            <a:round/>
            <a:headEn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xmlns="" val="4252415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10953751" y="10125076"/>
            <a:ext cx="0" cy="250190"/>
          </a:xfrm>
          <a:prstGeom prst="line">
            <a:avLst/>
          </a:prstGeom>
          <a:noFill/>
          <a:ln w="6350">
            <a:solidFill>
              <a:srgbClr val="050505"/>
            </a:solidFill>
            <a:prstDash val="solid"/>
            <a:round/>
            <a:headEnd/>
            <a:tailEnd/>
          </a:ln>
          <a:extLst>
            <a:ext uri="{909E8E84-426E-40DD-AFC4-6F175D3DCCD1}">
              <a14:hiddenFill xmlns:a14="http://schemas.microsoft.com/office/drawing/2010/main" xmlns="">
                <a:noFill/>
              </a14:hiddenFill>
            </a:ext>
          </a:extLst>
        </p:spPr>
      </p:cxnSp>
      <p:pic>
        <p:nvPicPr>
          <p:cNvPr id="2053" name="Picture 5" descr="C:\Users\shabina.begum\AppData\Local\Microsoft\Windows\Temporary Internet Files\Content.Outlook\0N1WMHJL\20160118120122 (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6327" y="0"/>
            <a:ext cx="835719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575927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Failure to comply with the duty </a:t>
            </a:r>
          </a:p>
        </p:txBody>
      </p:sp>
      <p:sp>
        <p:nvSpPr>
          <p:cNvPr id="3" name="Content Placeholder 2"/>
          <p:cNvSpPr>
            <a:spLocks noGrp="1"/>
          </p:cNvSpPr>
          <p:nvPr>
            <p:ph idx="1"/>
          </p:nvPr>
        </p:nvSpPr>
        <p:spPr/>
        <p:txBody>
          <a:bodyPr/>
          <a:lstStyle/>
          <a:p>
            <a:pPr marL="0" indent="0">
              <a:buNone/>
            </a:pPr>
            <a:r>
              <a:rPr lang="en-GB" dirty="0"/>
              <a:t>Cases of failure to comply with the duty will be dealt with in accordance with the existing performance procedures in place for each profession. </a:t>
            </a:r>
            <a:r>
              <a:rPr lang="en-GB" b="1" dirty="0"/>
              <a:t>FGM is child abuse, and employers and the professional regulators are expected to pay due regard to the seriousness of breaches of the duty. </a:t>
            </a:r>
          </a:p>
        </p:txBody>
      </p:sp>
    </p:spTree>
    <p:extLst>
      <p:ext uri="{BB962C8B-B14F-4D97-AF65-F5344CB8AC3E}">
        <p14:creationId xmlns:p14="http://schemas.microsoft.com/office/powerpoint/2010/main" xmlns="" val="23085800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Health and social care professionals </a:t>
            </a:r>
          </a:p>
        </p:txBody>
      </p:sp>
      <p:sp>
        <p:nvSpPr>
          <p:cNvPr id="3" name="Content Placeholder 2"/>
          <p:cNvSpPr>
            <a:spLocks noGrp="1"/>
          </p:cNvSpPr>
          <p:nvPr>
            <p:ph idx="1"/>
          </p:nvPr>
        </p:nvSpPr>
        <p:spPr/>
        <p:txBody>
          <a:bodyPr>
            <a:normAutofit fontScale="77500" lnSpcReduction="20000"/>
          </a:bodyPr>
          <a:lstStyle/>
          <a:p>
            <a:pPr marL="0" indent="0" algn="just">
              <a:buNone/>
            </a:pPr>
            <a:r>
              <a:rPr lang="en-GB" dirty="0" smtClean="0"/>
              <a:t>For </a:t>
            </a:r>
            <a:r>
              <a:rPr lang="en-GB" dirty="0"/>
              <a:t>health and social care professionals, failure to comply with the duty may be considered through fitness to practise proceedings by the regulator with whom the professional is registered. </a:t>
            </a:r>
            <a:endParaRPr lang="en-GB" dirty="0" smtClean="0"/>
          </a:p>
          <a:p>
            <a:pPr marL="0" indent="0" algn="just">
              <a:buNone/>
            </a:pPr>
            <a:endParaRPr lang="en-GB" dirty="0" smtClean="0"/>
          </a:p>
          <a:p>
            <a:pPr marL="0" indent="0" algn="just">
              <a:buNone/>
            </a:pPr>
            <a:r>
              <a:rPr lang="en-GB" dirty="0" smtClean="0"/>
              <a:t>Regulators </a:t>
            </a:r>
            <a:r>
              <a:rPr lang="en-GB" dirty="0"/>
              <a:t>will use their frameworks to consider a professional’s ability currently to practise safely. This will therefore take all aspects of the circumstances of the case into consideration, including the safety of the individual child and her immediate needs. This may result in a wide variety of recommendations as to suitable action (e.g. re-training or supervision). Regulators may wish to issue guidance to their registrants as to how to act and when action may be taken</a:t>
            </a:r>
          </a:p>
        </p:txBody>
      </p:sp>
    </p:spTree>
    <p:extLst>
      <p:ext uri="{BB962C8B-B14F-4D97-AF65-F5344CB8AC3E}">
        <p14:creationId xmlns:p14="http://schemas.microsoft.com/office/powerpoint/2010/main" xmlns="" val="3356221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Best Interest/Welfare of Children</a:t>
            </a:r>
            <a:endParaRPr lang="en-GB" b="1" dirty="0"/>
          </a:p>
        </p:txBody>
      </p:sp>
      <p:sp>
        <p:nvSpPr>
          <p:cNvPr id="3" name="Content Placeholder 2"/>
          <p:cNvSpPr>
            <a:spLocks noGrp="1"/>
          </p:cNvSpPr>
          <p:nvPr>
            <p:ph idx="1"/>
          </p:nvPr>
        </p:nvSpPr>
        <p:spPr/>
        <p:txBody>
          <a:bodyPr>
            <a:normAutofit fontScale="92500" lnSpcReduction="10000"/>
          </a:bodyPr>
          <a:lstStyle/>
          <a:p>
            <a:pPr marL="0" indent="0">
              <a:buNone/>
            </a:pPr>
            <a:r>
              <a:rPr lang="en-GB" b="1" dirty="0" smtClean="0"/>
              <a:t>Section 1 of CA states</a:t>
            </a:r>
          </a:p>
          <a:p>
            <a:pPr marL="0" indent="0">
              <a:buNone/>
            </a:pPr>
            <a:r>
              <a:rPr lang="en-GB" b="1" dirty="0" smtClean="0"/>
              <a:t>Welfare </a:t>
            </a:r>
            <a:r>
              <a:rPr lang="en-GB" b="1" dirty="0"/>
              <a:t>of the child.</a:t>
            </a:r>
          </a:p>
          <a:p>
            <a:r>
              <a:rPr lang="en-GB" dirty="0"/>
              <a:t>(1)When a court determines any question with respect to— </a:t>
            </a:r>
          </a:p>
          <a:p>
            <a:r>
              <a:rPr lang="en-GB" dirty="0"/>
              <a:t>(a)the upbringing of a child; or </a:t>
            </a:r>
          </a:p>
          <a:p>
            <a:r>
              <a:rPr lang="en-GB" dirty="0"/>
              <a:t>(b)the administration of a child’s property or the application of any income arising from it, </a:t>
            </a:r>
          </a:p>
          <a:p>
            <a:r>
              <a:rPr lang="en-GB" dirty="0"/>
              <a:t>the child’s welfare shall be the court’s paramount consideration. </a:t>
            </a:r>
          </a:p>
          <a:p>
            <a:endParaRPr lang="en-GB" dirty="0"/>
          </a:p>
        </p:txBody>
      </p:sp>
    </p:spTree>
    <p:extLst>
      <p:ext uri="{BB962C8B-B14F-4D97-AF65-F5344CB8AC3E}">
        <p14:creationId xmlns:p14="http://schemas.microsoft.com/office/powerpoint/2010/main" xmlns="" val="39202250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Teachers</a:t>
            </a:r>
          </a:p>
        </p:txBody>
      </p:sp>
      <p:sp>
        <p:nvSpPr>
          <p:cNvPr id="3" name="Content Placeholder 2"/>
          <p:cNvSpPr>
            <a:spLocks noGrp="1"/>
          </p:cNvSpPr>
          <p:nvPr>
            <p:ph idx="1"/>
          </p:nvPr>
        </p:nvSpPr>
        <p:spPr/>
        <p:txBody>
          <a:bodyPr>
            <a:normAutofit fontScale="55000" lnSpcReduction="20000"/>
          </a:bodyPr>
          <a:lstStyle/>
          <a:p>
            <a:pPr algn="just"/>
            <a:r>
              <a:rPr lang="en-GB" sz="3500" dirty="0" smtClean="0"/>
              <a:t>For teachers, schools will need to consider any failure to comply with the duty in accordance with their staff disciplinary procedures. Where the school determines it is appropriate to dismiss the teacher as a result of the failure to comply, or the teacher would have been dismissed had they not resigned, the school must consider whether to refer the matter to the National College of Teaching and Leadership (NCTL) in England or the Education Workforce Council (EWC) in Wales, as regulators of the teaching profession. </a:t>
            </a:r>
          </a:p>
          <a:p>
            <a:pPr algn="just"/>
            <a:r>
              <a:rPr lang="en-GB" dirty="0" smtClean="0"/>
              <a:t>For teachers in England, the NCTL will consider referrals to determine whether the </a:t>
            </a:r>
            <a:r>
              <a:rPr lang="en-GB" sz="3500" dirty="0" smtClean="0"/>
              <a:t>facts presented in respect of the individual’s failure to comply with the duty are proven and whether they amount to unacceptable professional conduct or conduct likely to bring the profession into disrepute. If proven, the NCTL will consider whether it is appropriate to make a prohibition order which prevents the individual from carrying out teaching work in any school, children’s home, sixth form college, and relevant youth accommodation in England. </a:t>
            </a:r>
          </a:p>
          <a:p>
            <a:pPr algn="just"/>
            <a:r>
              <a:rPr lang="en-GB" sz="3500" dirty="0" smtClean="0"/>
              <a:t>For teachers in Wales, in considering cases the EWC will look at the individual’s conduct and consider whether their failure to comply with the duty was so serious that it should affect their registration, which may include initiating fitness to practise proceedings.</a:t>
            </a:r>
            <a:endParaRPr lang="en-GB" sz="3500" dirty="0"/>
          </a:p>
        </p:txBody>
      </p:sp>
    </p:spTree>
    <p:extLst>
      <p:ext uri="{BB962C8B-B14F-4D97-AF65-F5344CB8AC3E}">
        <p14:creationId xmlns:p14="http://schemas.microsoft.com/office/powerpoint/2010/main" xmlns="" val="25570009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Summary </a:t>
            </a:r>
            <a:endParaRPr lang="en-GB" b="1" dirty="0"/>
          </a:p>
        </p:txBody>
      </p:sp>
      <p:sp>
        <p:nvSpPr>
          <p:cNvPr id="3" name="Content Placeholder 2"/>
          <p:cNvSpPr>
            <a:spLocks noGrp="1"/>
          </p:cNvSpPr>
          <p:nvPr>
            <p:ph idx="1"/>
          </p:nvPr>
        </p:nvSpPr>
        <p:spPr/>
        <p:txBody>
          <a:bodyPr>
            <a:normAutofit fontScale="70000" lnSpcReduction="20000"/>
          </a:bodyPr>
          <a:lstStyle/>
          <a:p>
            <a:pPr algn="just"/>
            <a:r>
              <a:rPr lang="en-GB" dirty="0" smtClean="0"/>
              <a:t>The SCA 2015 amendments effects everyone individuals and organisations, as both have a duty towards an FGM victim.</a:t>
            </a:r>
            <a:endParaRPr lang="en-GB" dirty="0"/>
          </a:p>
          <a:p>
            <a:pPr algn="just"/>
            <a:r>
              <a:rPr lang="en-GB" dirty="0" smtClean="0"/>
              <a:t>The current impact is that parents can be guilty of a criminal offence if they fail to prevent a girl from being subjected to an FGM. </a:t>
            </a:r>
          </a:p>
          <a:p>
            <a:pPr algn="just"/>
            <a:r>
              <a:rPr lang="en-GB" dirty="0" smtClean="0"/>
              <a:t>There is a mandatory duty on healthcare professionals, teachers and social workers in Wales to report FGM to the police, if they discover that that a girl is at risk or has undergone the procedure. </a:t>
            </a:r>
          </a:p>
          <a:p>
            <a:pPr algn="just"/>
            <a:r>
              <a:rPr lang="en-GB" dirty="0" smtClean="0"/>
              <a:t>An FGM Protection Order can be obtained to prevent an FGM taking place or to protect a girl who has already been subjected to FGM. </a:t>
            </a:r>
            <a:endParaRPr lang="en-GB" dirty="0"/>
          </a:p>
          <a:p>
            <a:pPr algn="just"/>
            <a:r>
              <a:rPr lang="en-GB" dirty="0" smtClean="0"/>
              <a:t>Professionals should not fear appearing culturally insensitive or racist and must ask girls those direct questions is they have reason to suspect FGM or risk of FGM. </a:t>
            </a:r>
            <a:endParaRPr lang="en-GB" dirty="0"/>
          </a:p>
        </p:txBody>
      </p:sp>
    </p:spTree>
    <p:extLst>
      <p:ext uri="{BB962C8B-B14F-4D97-AF65-F5344CB8AC3E}">
        <p14:creationId xmlns:p14="http://schemas.microsoft.com/office/powerpoint/2010/main" xmlns="" val="566318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Useful Links</a:t>
            </a:r>
            <a:endParaRPr lang="en-GB" dirty="0"/>
          </a:p>
        </p:txBody>
      </p:sp>
      <p:sp>
        <p:nvSpPr>
          <p:cNvPr id="3" name="Content Placeholder 2"/>
          <p:cNvSpPr>
            <a:spLocks noGrp="1"/>
          </p:cNvSpPr>
          <p:nvPr>
            <p:ph idx="1"/>
          </p:nvPr>
        </p:nvSpPr>
        <p:spPr/>
        <p:txBody>
          <a:bodyPr/>
          <a:lstStyle/>
          <a:p>
            <a:r>
              <a:rPr lang="en-GB" u="sng" dirty="0">
                <a:hlinkClick r:id="rId2"/>
              </a:rPr>
              <a:t>http://www.cps.gov.uk/legal/d_to_g/female_genital_mutilation/</a:t>
            </a:r>
            <a:endParaRPr lang="en-GB" dirty="0"/>
          </a:p>
          <a:p>
            <a:endParaRPr lang="en-GB" dirty="0"/>
          </a:p>
          <a:p>
            <a:r>
              <a:rPr lang="en-GB" u="sng" dirty="0">
                <a:hlinkClick r:id="rId3"/>
              </a:rPr>
              <a:t>https://www.gov.uk/government/uploads/system/uploads/attachment_data/file/469448/FGM-Mandatory-Reporting-procedural-info-FINAL.pdf</a:t>
            </a:r>
            <a:r>
              <a:rPr lang="en-GB" dirty="0"/>
              <a:t> </a:t>
            </a:r>
          </a:p>
          <a:p>
            <a:pPr marL="0" indent="0">
              <a:buNone/>
            </a:pPr>
            <a:endParaRPr lang="en-GB" dirty="0"/>
          </a:p>
          <a:p>
            <a:endParaRPr lang="en-GB" dirty="0"/>
          </a:p>
        </p:txBody>
      </p:sp>
    </p:spTree>
    <p:extLst>
      <p:ext uri="{BB962C8B-B14F-4D97-AF65-F5344CB8AC3E}">
        <p14:creationId xmlns:p14="http://schemas.microsoft.com/office/powerpoint/2010/main" xmlns="" val="17399670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Contact Details </a:t>
            </a:r>
            <a:endParaRPr lang="en-GB" b="1" dirty="0"/>
          </a:p>
        </p:txBody>
      </p:sp>
      <p:sp>
        <p:nvSpPr>
          <p:cNvPr id="3" name="Content Placeholder 2"/>
          <p:cNvSpPr>
            <a:spLocks noGrp="1"/>
          </p:cNvSpPr>
          <p:nvPr>
            <p:ph idx="1"/>
          </p:nvPr>
        </p:nvSpPr>
        <p:spPr/>
        <p:txBody>
          <a:bodyPr>
            <a:normAutofit fontScale="85000" lnSpcReduction="10000"/>
          </a:bodyPr>
          <a:lstStyle/>
          <a:p>
            <a:pPr algn="ctr">
              <a:spcBef>
                <a:spcPct val="50000"/>
              </a:spcBef>
              <a:buNone/>
            </a:pPr>
            <a:r>
              <a:rPr lang="en-GB" altLang="en-US" dirty="0" smtClean="0">
                <a:latin typeface="Times New Roman" pitchFamily="18" charset="0"/>
                <a:cs typeface="Times New Roman" pitchFamily="18" charset="0"/>
              </a:rPr>
              <a:t>Anne-Marie Hutchinson</a:t>
            </a:r>
          </a:p>
          <a:p>
            <a:pPr algn="ctr">
              <a:spcBef>
                <a:spcPct val="50000"/>
              </a:spcBef>
              <a:buNone/>
            </a:pPr>
            <a:r>
              <a:rPr lang="en-GB" altLang="en-US" dirty="0" smtClean="0">
                <a:latin typeface="Times New Roman" pitchFamily="18" charset="0"/>
                <a:cs typeface="Times New Roman" pitchFamily="18" charset="0"/>
              </a:rPr>
              <a:t>Dawson </a:t>
            </a:r>
            <a:r>
              <a:rPr lang="en-GB" altLang="en-US" dirty="0">
                <a:latin typeface="Times New Roman" pitchFamily="18" charset="0"/>
                <a:cs typeface="Times New Roman" pitchFamily="18" charset="0"/>
              </a:rPr>
              <a:t>Cornwell </a:t>
            </a:r>
            <a:r>
              <a:rPr lang="en-GB" altLang="en-US" dirty="0" smtClean="0">
                <a:latin typeface="Times New Roman" pitchFamily="18" charset="0"/>
                <a:cs typeface="Times New Roman" pitchFamily="18" charset="0"/>
              </a:rPr>
              <a:t>Solicitors</a:t>
            </a:r>
          </a:p>
          <a:p>
            <a:pPr algn="ctr">
              <a:spcBef>
                <a:spcPct val="50000"/>
              </a:spcBef>
              <a:buNone/>
            </a:pPr>
            <a:r>
              <a:rPr lang="en-GB" altLang="en-US" dirty="0" smtClean="0">
                <a:latin typeface="Times New Roman" pitchFamily="18" charset="0"/>
                <a:cs typeface="Times New Roman" pitchFamily="18" charset="0"/>
              </a:rPr>
              <a:t>15 </a:t>
            </a:r>
            <a:r>
              <a:rPr lang="en-GB" altLang="en-US" dirty="0">
                <a:latin typeface="Times New Roman" pitchFamily="18" charset="0"/>
                <a:cs typeface="Times New Roman" pitchFamily="18" charset="0"/>
              </a:rPr>
              <a:t>Red Lion Square, London WC1R </a:t>
            </a:r>
            <a:r>
              <a:rPr lang="en-GB" altLang="en-US" dirty="0" smtClean="0">
                <a:latin typeface="Times New Roman" pitchFamily="18" charset="0"/>
                <a:cs typeface="Times New Roman" pitchFamily="18" charset="0"/>
              </a:rPr>
              <a:t>4QT</a:t>
            </a:r>
            <a:endParaRPr lang="en-GB" altLang="en-US" dirty="0">
              <a:latin typeface="Times New Roman" pitchFamily="18" charset="0"/>
              <a:cs typeface="Times New Roman" pitchFamily="18" charset="0"/>
            </a:endParaRPr>
          </a:p>
          <a:p>
            <a:pPr algn="ctr">
              <a:spcBef>
                <a:spcPct val="50000"/>
              </a:spcBef>
              <a:buNone/>
            </a:pPr>
            <a:endParaRPr lang="en-GB" altLang="en-US" dirty="0">
              <a:latin typeface="Times New Roman" pitchFamily="18" charset="0"/>
              <a:cs typeface="Times New Roman" pitchFamily="18" charset="0"/>
            </a:endParaRPr>
          </a:p>
          <a:p>
            <a:pPr algn="ctr">
              <a:spcBef>
                <a:spcPct val="50000"/>
              </a:spcBef>
              <a:buNone/>
            </a:pPr>
            <a:r>
              <a:rPr lang="en-GB" altLang="en-US" dirty="0">
                <a:latin typeface="Times New Roman" pitchFamily="18" charset="0"/>
                <a:cs typeface="Times New Roman" pitchFamily="18" charset="0"/>
              </a:rPr>
              <a:t>Tel: 02072422556</a:t>
            </a:r>
          </a:p>
          <a:p>
            <a:pPr algn="ctr">
              <a:spcBef>
                <a:spcPct val="50000"/>
              </a:spcBef>
              <a:buNone/>
            </a:pPr>
            <a:r>
              <a:rPr lang="en-GB" altLang="en-US" dirty="0" smtClean="0">
                <a:latin typeface="Times New Roman" pitchFamily="18" charset="0"/>
                <a:cs typeface="Times New Roman" pitchFamily="18" charset="0"/>
              </a:rPr>
              <a:t>Email</a:t>
            </a:r>
            <a:r>
              <a:rPr lang="en-GB" altLang="en-US" dirty="0">
                <a:latin typeface="Times New Roman" pitchFamily="18" charset="0"/>
                <a:cs typeface="Times New Roman" pitchFamily="18" charset="0"/>
              </a:rPr>
              <a:t>: </a:t>
            </a:r>
            <a:r>
              <a:rPr lang="en-GB" altLang="en-US" dirty="0">
                <a:solidFill>
                  <a:srgbClr val="0070C0"/>
                </a:solidFill>
                <a:latin typeface="Times New Roman" pitchFamily="18" charset="0"/>
                <a:cs typeface="Times New Roman" pitchFamily="18" charset="0"/>
                <a:hlinkClick r:id="rId2"/>
              </a:rPr>
              <a:t>amh@dawsoncornwell.com</a:t>
            </a:r>
            <a:r>
              <a:rPr lang="en-GB" altLang="en-US" dirty="0">
                <a:solidFill>
                  <a:srgbClr val="0070C0"/>
                </a:solidFill>
                <a:latin typeface="Times New Roman" pitchFamily="18" charset="0"/>
                <a:cs typeface="Times New Roman" pitchFamily="18" charset="0"/>
              </a:rPr>
              <a:t> </a:t>
            </a:r>
          </a:p>
          <a:p>
            <a:pPr algn="ctr">
              <a:spcBef>
                <a:spcPct val="50000"/>
              </a:spcBef>
              <a:buNone/>
            </a:pPr>
            <a:r>
              <a:rPr lang="en-GB" altLang="en-US" dirty="0">
                <a:solidFill>
                  <a:srgbClr val="0070C0"/>
                </a:solidFill>
                <a:latin typeface="Times New Roman" pitchFamily="18" charset="0"/>
                <a:cs typeface="Times New Roman" pitchFamily="18" charset="0"/>
              </a:rPr>
              <a:t>Website: www.dawsoncornwell.com </a:t>
            </a:r>
          </a:p>
          <a:p>
            <a:pPr algn="ctr">
              <a:spcBef>
                <a:spcPct val="50000"/>
              </a:spcBef>
              <a:buNone/>
            </a:pPr>
            <a:r>
              <a:rPr lang="en-GB" altLang="en-US" dirty="0">
                <a:solidFill>
                  <a:srgbClr val="0070C0"/>
                </a:solidFill>
                <a:latin typeface="Times New Roman" pitchFamily="18" charset="0"/>
                <a:cs typeface="Times New Roman" pitchFamily="18" charset="0"/>
              </a:rPr>
              <a:t>Twitter: </a:t>
            </a:r>
            <a:r>
              <a:rPr lang="en-GB" altLang="en-US" dirty="0" smtClean="0">
                <a:solidFill>
                  <a:srgbClr val="0070C0"/>
                </a:solidFill>
                <a:latin typeface="Times New Roman" pitchFamily="18" charset="0"/>
                <a:cs typeface="Times New Roman" pitchFamily="18" charset="0"/>
              </a:rPr>
              <a:t>@</a:t>
            </a:r>
            <a:r>
              <a:rPr lang="en-GB" altLang="en-US" dirty="0" err="1" smtClean="0">
                <a:solidFill>
                  <a:srgbClr val="0070C0"/>
                </a:solidFill>
                <a:latin typeface="Times New Roman" pitchFamily="18" charset="0"/>
                <a:cs typeface="Times New Roman" pitchFamily="18" charset="0"/>
              </a:rPr>
              <a:t>lawabduction</a:t>
            </a:r>
            <a:r>
              <a:rPr lang="en-GB" altLang="en-US" dirty="0" smtClean="0">
                <a:solidFill>
                  <a:srgbClr val="0070C0"/>
                </a:solidFill>
                <a:latin typeface="Times New Roman" pitchFamily="18" charset="0"/>
                <a:cs typeface="Times New Roman" pitchFamily="18" charset="0"/>
              </a:rPr>
              <a:t> </a:t>
            </a:r>
            <a:endParaRPr lang="en-GB" altLang="en-US" dirty="0">
              <a:solidFill>
                <a:srgbClr val="0070C0"/>
              </a:solidFill>
              <a:latin typeface="Times New Roman" pitchFamily="18" charset="0"/>
              <a:cs typeface="Times New Roman" pitchFamily="18" charset="0"/>
            </a:endParaRPr>
          </a:p>
          <a:p>
            <a:pPr marL="0" indent="0">
              <a:buNone/>
            </a:pPr>
            <a:endParaRPr lang="en-GB" dirty="0"/>
          </a:p>
        </p:txBody>
      </p:sp>
    </p:spTree>
    <p:extLst>
      <p:ext uri="{BB962C8B-B14F-4D97-AF65-F5344CB8AC3E}">
        <p14:creationId xmlns:p14="http://schemas.microsoft.com/office/powerpoint/2010/main" xmlns="" val="2006296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Thank you </a:t>
            </a:r>
            <a:endParaRPr lang="en-GB" b="1" dirty="0"/>
          </a:p>
        </p:txBody>
      </p:sp>
      <p:sp>
        <p:nvSpPr>
          <p:cNvPr id="3" name="Content Placeholder 2"/>
          <p:cNvSpPr>
            <a:spLocks noGrp="1"/>
          </p:cNvSpPr>
          <p:nvPr>
            <p:ph idx="1"/>
          </p:nvPr>
        </p:nvSpPr>
        <p:spPr/>
        <p:txBody>
          <a:bodyPr/>
          <a:lstStyle/>
          <a:p>
            <a:pPr marL="0" indent="0" algn="ctr">
              <a:buNone/>
            </a:pPr>
            <a:endParaRPr lang="en-GB" dirty="0" smtClean="0"/>
          </a:p>
          <a:p>
            <a:pPr marL="0" indent="0" algn="ctr">
              <a:buNone/>
            </a:pPr>
            <a:endParaRPr lang="en-GB" dirty="0"/>
          </a:p>
          <a:p>
            <a:pPr marL="0" indent="0" algn="ctr">
              <a:buNone/>
            </a:pPr>
            <a:r>
              <a:rPr lang="en-GB" b="1" dirty="0" smtClean="0"/>
              <a:t>ANY QUESTIONS? </a:t>
            </a:r>
            <a:endParaRPr lang="en-GB" b="1" dirty="0"/>
          </a:p>
        </p:txBody>
      </p:sp>
    </p:spTree>
    <p:extLst>
      <p:ext uri="{BB962C8B-B14F-4D97-AF65-F5344CB8AC3E}">
        <p14:creationId xmlns:p14="http://schemas.microsoft.com/office/powerpoint/2010/main" xmlns="" val="3056629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Children Act 1989 </a:t>
            </a:r>
            <a:endParaRPr lang="en-GB" b="1" dirty="0"/>
          </a:p>
        </p:txBody>
      </p:sp>
      <p:sp>
        <p:nvSpPr>
          <p:cNvPr id="3" name="Content Placeholder 2"/>
          <p:cNvSpPr>
            <a:spLocks noGrp="1"/>
          </p:cNvSpPr>
          <p:nvPr>
            <p:ph idx="1"/>
          </p:nvPr>
        </p:nvSpPr>
        <p:spPr>
          <a:xfrm>
            <a:off x="467544" y="1556792"/>
            <a:ext cx="8229600" cy="4525963"/>
          </a:xfrm>
        </p:spPr>
        <p:txBody>
          <a:bodyPr>
            <a:normAutofit fontScale="70000" lnSpcReduction="20000"/>
          </a:bodyPr>
          <a:lstStyle/>
          <a:p>
            <a:r>
              <a:rPr lang="en-GB" dirty="0" smtClean="0"/>
              <a:t>In England and Wales we would consider whether we should obtain orders under the Children Act 1989</a:t>
            </a:r>
          </a:p>
          <a:p>
            <a:pPr marL="0" indent="0">
              <a:buNone/>
            </a:pPr>
            <a:r>
              <a:rPr lang="en-GB" b="1" u="sng" dirty="0" smtClean="0"/>
              <a:t>Section 31 – Care and Supervision Orders (Local Authority/Social Services)</a:t>
            </a:r>
            <a:endParaRPr lang="en-GB" b="1" u="sng" dirty="0"/>
          </a:p>
          <a:p>
            <a:r>
              <a:rPr lang="en-GB" dirty="0" smtClean="0"/>
              <a:t>Child = under age of 17 years</a:t>
            </a:r>
            <a:endParaRPr lang="en-GB" dirty="0"/>
          </a:p>
          <a:p>
            <a:r>
              <a:rPr lang="en-GB" dirty="0" smtClean="0"/>
              <a:t>Places child in care of Social Services</a:t>
            </a:r>
          </a:p>
          <a:p>
            <a:r>
              <a:rPr lang="en-GB" b="1" dirty="0" smtClean="0"/>
              <a:t>Threshold:-</a:t>
            </a:r>
            <a:endParaRPr lang="en-GB" b="1" dirty="0"/>
          </a:p>
          <a:p>
            <a:r>
              <a:rPr lang="en-GB" dirty="0" smtClean="0"/>
              <a:t>The child concerned is suffering or likely to suffer significant harm </a:t>
            </a:r>
            <a:r>
              <a:rPr lang="en-GB" u="sng" dirty="0" smtClean="0"/>
              <a:t>and</a:t>
            </a:r>
            <a:endParaRPr lang="en-GB" u="sng" dirty="0"/>
          </a:p>
          <a:p>
            <a:r>
              <a:rPr lang="en-GB" dirty="0" smtClean="0"/>
              <a:t>The harm or likelihood of harm is attributable to</a:t>
            </a:r>
          </a:p>
          <a:p>
            <a:r>
              <a:rPr lang="en-GB" dirty="0" smtClean="0"/>
              <a:t>(a) the care given to the child or likely to be given to him if the order were not made, not being what it would be reasonable to expect a parent to give him. </a:t>
            </a:r>
            <a:endParaRPr lang="en-GB" dirty="0"/>
          </a:p>
          <a:p>
            <a:r>
              <a:rPr lang="en-GB" b="1" u="sng" dirty="0" smtClean="0"/>
              <a:t>Section 44 - Emergency Protection Orders (Police) </a:t>
            </a:r>
            <a:endParaRPr lang="en-GB" b="1" u="sng" dirty="0"/>
          </a:p>
        </p:txBody>
      </p:sp>
    </p:spTree>
    <p:extLst>
      <p:ext uri="{BB962C8B-B14F-4D97-AF65-F5344CB8AC3E}">
        <p14:creationId xmlns:p14="http://schemas.microsoft.com/office/powerpoint/2010/main" xmlns="" val="647930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FGM Specific Legislation  </a:t>
            </a:r>
            <a:endParaRPr lang="en-GB" b="1" dirty="0"/>
          </a:p>
        </p:txBody>
      </p:sp>
      <p:sp>
        <p:nvSpPr>
          <p:cNvPr id="3" name="Content Placeholder 2"/>
          <p:cNvSpPr>
            <a:spLocks noGrp="1"/>
          </p:cNvSpPr>
          <p:nvPr>
            <p:ph idx="1"/>
          </p:nvPr>
        </p:nvSpPr>
        <p:spPr/>
        <p:txBody>
          <a:bodyPr/>
          <a:lstStyle/>
          <a:p>
            <a:endParaRPr lang="en-GB" dirty="0" smtClean="0"/>
          </a:p>
          <a:p>
            <a:r>
              <a:rPr lang="en-GB" dirty="0" smtClean="0"/>
              <a:t>There is FGM specific legislation in England and Wales which is utilised in order to prevent FGM from taking place or to protect a child who may have already been subjected to FGM. </a:t>
            </a:r>
            <a:endParaRPr lang="en-GB" dirty="0"/>
          </a:p>
        </p:txBody>
      </p:sp>
    </p:spTree>
    <p:extLst>
      <p:ext uri="{BB962C8B-B14F-4D97-AF65-F5344CB8AC3E}">
        <p14:creationId xmlns:p14="http://schemas.microsoft.com/office/powerpoint/2010/main" xmlns="" val="1105787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Female Genital Mutilation Act 2003</a:t>
            </a:r>
            <a:endParaRPr lang="en-GB" dirty="0"/>
          </a:p>
        </p:txBody>
      </p:sp>
      <p:sp>
        <p:nvSpPr>
          <p:cNvPr id="3" name="Content Placeholder 2"/>
          <p:cNvSpPr>
            <a:spLocks noGrp="1"/>
          </p:cNvSpPr>
          <p:nvPr>
            <p:ph idx="1"/>
          </p:nvPr>
        </p:nvSpPr>
        <p:spPr/>
        <p:txBody>
          <a:bodyPr/>
          <a:lstStyle/>
          <a:p>
            <a:pPr marL="0" indent="0" algn="just">
              <a:buNone/>
            </a:pPr>
            <a:r>
              <a:rPr lang="en-GB" dirty="0" smtClean="0"/>
              <a:t>Under the Female Genital Mutilation Act 2003 a person was guilty of the offence of FGM in the following circumstances: </a:t>
            </a:r>
          </a:p>
          <a:p>
            <a:pPr algn="just"/>
            <a:r>
              <a:rPr lang="en-GB" dirty="0" smtClean="0"/>
              <a:t>Offence of female genital mutilation</a:t>
            </a:r>
          </a:p>
          <a:p>
            <a:pPr algn="just"/>
            <a:r>
              <a:rPr lang="en-GB" dirty="0" smtClean="0"/>
              <a:t>Offence of assisting a girl to mutilate her own genitalia</a:t>
            </a:r>
          </a:p>
          <a:p>
            <a:pPr algn="just"/>
            <a:r>
              <a:rPr lang="en-GB" dirty="0" smtClean="0"/>
              <a:t>Offence of assisting a non-UK person to mutilate overseas a girl’s genitalia</a:t>
            </a:r>
          </a:p>
          <a:p>
            <a:endParaRPr lang="en-GB" dirty="0"/>
          </a:p>
        </p:txBody>
      </p:sp>
    </p:spTree>
    <p:extLst>
      <p:ext uri="{BB962C8B-B14F-4D97-AF65-F5344CB8AC3E}">
        <p14:creationId xmlns:p14="http://schemas.microsoft.com/office/powerpoint/2010/main" xmlns="" val="982706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Serious Crime Act 2015</a:t>
            </a:r>
            <a:endParaRPr lang="en-GB" dirty="0"/>
          </a:p>
        </p:txBody>
      </p:sp>
      <p:sp>
        <p:nvSpPr>
          <p:cNvPr id="3" name="Content Placeholder 2"/>
          <p:cNvSpPr>
            <a:spLocks noGrp="1"/>
          </p:cNvSpPr>
          <p:nvPr>
            <p:ph idx="1"/>
          </p:nvPr>
        </p:nvSpPr>
        <p:spPr/>
        <p:txBody>
          <a:bodyPr/>
          <a:lstStyle/>
          <a:p>
            <a:pPr marL="0" indent="0">
              <a:buNone/>
            </a:pPr>
            <a:r>
              <a:rPr lang="en-GB" dirty="0" smtClean="0"/>
              <a:t>The Female Genital Mutilation Act 2003 was amended by the Serious Crime Act 2015. The SCA inserted the following: </a:t>
            </a:r>
          </a:p>
          <a:p>
            <a:r>
              <a:rPr lang="en-GB" dirty="0" smtClean="0"/>
              <a:t>Offence of failing to protect girl from risk of genital mutilation </a:t>
            </a:r>
          </a:p>
          <a:p>
            <a:r>
              <a:rPr lang="en-GB" dirty="0" smtClean="0"/>
              <a:t>Female genital mutilation protection orders</a:t>
            </a:r>
          </a:p>
          <a:p>
            <a:r>
              <a:rPr lang="en-GB" dirty="0" smtClean="0"/>
              <a:t>Duty to notify police of female genital mutilation</a:t>
            </a:r>
          </a:p>
          <a:p>
            <a:endParaRPr lang="en-GB" dirty="0" smtClean="0"/>
          </a:p>
          <a:p>
            <a:endParaRPr lang="en-GB" dirty="0"/>
          </a:p>
        </p:txBody>
      </p:sp>
    </p:spTree>
    <p:extLst>
      <p:ext uri="{BB962C8B-B14F-4D97-AF65-F5344CB8AC3E}">
        <p14:creationId xmlns:p14="http://schemas.microsoft.com/office/powerpoint/2010/main" xmlns="" val="3773505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000" b="1" dirty="0" smtClean="0"/>
              <a:t>Section 3A Offence of failing to protect girl from risk of genital mutilation</a:t>
            </a:r>
            <a:r>
              <a:rPr lang="en-GB" sz="3000" i="1" dirty="0" smtClean="0"/>
              <a:t/>
            </a:r>
            <a:br>
              <a:rPr lang="en-GB" sz="3000" i="1" dirty="0" smtClean="0"/>
            </a:br>
            <a:endParaRPr lang="en-GB" sz="3000" dirty="0"/>
          </a:p>
        </p:txBody>
      </p:sp>
      <p:sp>
        <p:nvSpPr>
          <p:cNvPr id="3" name="Content Placeholder 2"/>
          <p:cNvSpPr>
            <a:spLocks noGrp="1"/>
          </p:cNvSpPr>
          <p:nvPr>
            <p:ph idx="1"/>
          </p:nvPr>
        </p:nvSpPr>
        <p:spPr/>
        <p:txBody>
          <a:bodyPr/>
          <a:lstStyle/>
          <a:p>
            <a:endParaRPr lang="en-GB" dirty="0" smtClean="0"/>
          </a:p>
          <a:p>
            <a:r>
              <a:rPr lang="en-GB" dirty="0" smtClean="0"/>
              <a:t>(1)If a genital mutilation offence is committed against a girl under the age of 16, each person who is responsible for the girl at the relevant time is guilty of an offence. </a:t>
            </a:r>
          </a:p>
          <a:p>
            <a:endParaRPr lang="en-GB" dirty="0"/>
          </a:p>
        </p:txBody>
      </p:sp>
    </p:spTree>
    <p:extLst>
      <p:ext uri="{BB962C8B-B14F-4D97-AF65-F5344CB8AC3E}">
        <p14:creationId xmlns:p14="http://schemas.microsoft.com/office/powerpoint/2010/main" xmlns="" val="2021122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Impact of duty on individuals</a:t>
            </a:r>
            <a:endParaRPr lang="en-GB"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GB" dirty="0" smtClean="0"/>
              <a:t>Section 3A (2)For the purposes of this section a person is “responsible” for a girl in the following two cases. </a:t>
            </a:r>
          </a:p>
          <a:p>
            <a:pPr marL="0" indent="0" algn="just">
              <a:buNone/>
            </a:pPr>
            <a:endParaRPr lang="en-GB" dirty="0" smtClean="0"/>
          </a:p>
          <a:p>
            <a:pPr marL="0" indent="0" algn="just">
              <a:buNone/>
            </a:pPr>
            <a:r>
              <a:rPr lang="en-GB" dirty="0" smtClean="0"/>
              <a:t>(3) The first case is where the person— </a:t>
            </a:r>
          </a:p>
          <a:p>
            <a:pPr marL="0" indent="0" algn="just">
              <a:buNone/>
            </a:pPr>
            <a:r>
              <a:rPr lang="en-GB" dirty="0" smtClean="0"/>
              <a:t>(a)has parental responsibility for the girl, and </a:t>
            </a:r>
          </a:p>
          <a:p>
            <a:pPr marL="0" indent="0" algn="just">
              <a:buNone/>
            </a:pPr>
            <a:r>
              <a:rPr lang="en-GB" dirty="0" smtClean="0"/>
              <a:t>(b)has frequent contact with her. </a:t>
            </a:r>
          </a:p>
          <a:p>
            <a:pPr marL="0" indent="0" algn="just">
              <a:buNone/>
            </a:pPr>
            <a:endParaRPr lang="en-GB" dirty="0" smtClean="0"/>
          </a:p>
          <a:p>
            <a:pPr marL="0" indent="0" algn="just">
              <a:buNone/>
            </a:pPr>
            <a:r>
              <a:rPr lang="en-GB" dirty="0" smtClean="0"/>
              <a:t>(4)The second case is where the person— </a:t>
            </a:r>
          </a:p>
          <a:p>
            <a:pPr marL="0" indent="0" algn="just">
              <a:buNone/>
            </a:pPr>
            <a:r>
              <a:rPr lang="en-GB" dirty="0" smtClean="0"/>
              <a:t>(a)is aged 18 or over, and </a:t>
            </a:r>
          </a:p>
          <a:p>
            <a:pPr marL="0" indent="0" algn="just">
              <a:buNone/>
            </a:pPr>
            <a:r>
              <a:rPr lang="en-GB" dirty="0" smtClean="0"/>
              <a:t>(b)has assumed (and not relinquished) responsibility for caring for the girl in the manner of a parent. </a:t>
            </a:r>
          </a:p>
          <a:p>
            <a:endParaRPr lang="en-GB" dirty="0"/>
          </a:p>
        </p:txBody>
      </p:sp>
    </p:spTree>
    <p:extLst>
      <p:ext uri="{BB962C8B-B14F-4D97-AF65-F5344CB8AC3E}">
        <p14:creationId xmlns:p14="http://schemas.microsoft.com/office/powerpoint/2010/main" xmlns="" val="3847743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1956</Words>
  <Application>Microsoft Office PowerPoint</Application>
  <PresentationFormat>On-screen Show (4:3)</PresentationFormat>
  <Paragraphs>150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The END FGM  European Network Brussels, 28 January 2016  Best Interests of the Child in FGM Related Cases</vt:lpstr>
      <vt:lpstr>Child Protection Issues</vt:lpstr>
      <vt:lpstr>Best Interest/Welfare of Children</vt:lpstr>
      <vt:lpstr>Children Act 1989 </vt:lpstr>
      <vt:lpstr>FGM Specific Legislation  </vt:lpstr>
      <vt:lpstr>Female Genital Mutilation Act 2003</vt:lpstr>
      <vt:lpstr>Serious Crime Act 2015</vt:lpstr>
      <vt:lpstr>Section 3A Offence of failing to protect girl from risk of genital mutilation </vt:lpstr>
      <vt:lpstr>Impact of duty on individuals</vt:lpstr>
      <vt:lpstr>FGMPOs</vt:lpstr>
      <vt:lpstr>Application  </vt:lpstr>
      <vt:lpstr>High Court Jurisdiction </vt:lpstr>
      <vt:lpstr>High Court Orders </vt:lpstr>
      <vt:lpstr>Case Study </vt:lpstr>
      <vt:lpstr>Case Study Continued  </vt:lpstr>
      <vt:lpstr>FGMPO Court Order</vt:lpstr>
      <vt:lpstr>Wardship Order</vt:lpstr>
      <vt:lpstr>Slide 18</vt:lpstr>
      <vt:lpstr>Slide 19</vt:lpstr>
      <vt:lpstr>FGMPO </vt:lpstr>
      <vt:lpstr>Mandatory Duty to notify police of female genital mutilation</vt:lpstr>
      <vt:lpstr>Section 5B Duty to notify police of female genital mutilation  </vt:lpstr>
      <vt:lpstr>Professionals Effected </vt:lpstr>
      <vt:lpstr>Duty Arises at Point of ‘Discovery’</vt:lpstr>
      <vt:lpstr>Notification Procedure</vt:lpstr>
      <vt:lpstr>When the duty does not apply</vt:lpstr>
      <vt:lpstr>Slide 27</vt:lpstr>
      <vt:lpstr>Failure to comply with the duty </vt:lpstr>
      <vt:lpstr>Health and social care professionals </vt:lpstr>
      <vt:lpstr>Teachers</vt:lpstr>
      <vt:lpstr>Summary </vt:lpstr>
      <vt:lpstr>Useful Links</vt:lpstr>
      <vt:lpstr>Contact Details </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Interests of the Child in FGM-related cases</dc:title>
  <dc:creator>Administrator</dc:creator>
  <cp:lastModifiedBy>Natalie</cp:lastModifiedBy>
  <cp:revision>20</cp:revision>
  <dcterms:created xsi:type="dcterms:W3CDTF">2016-01-22T11:14:42Z</dcterms:created>
  <dcterms:modified xsi:type="dcterms:W3CDTF">2016-03-30T13:36:28Z</dcterms:modified>
</cp:coreProperties>
</file>